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1" r:id="rId1"/>
    <p:sldMasterId id="2147483668" r:id="rId2"/>
  </p:sldMasterIdLst>
  <p:notesMasterIdLst>
    <p:notesMasterId r:id="rId60"/>
  </p:notesMasterIdLst>
  <p:handoutMasterIdLst>
    <p:handoutMasterId r:id="rId61"/>
  </p:handoutMasterIdLst>
  <p:sldIdLst>
    <p:sldId id="669" r:id="rId3"/>
    <p:sldId id="762" r:id="rId4"/>
    <p:sldId id="810" r:id="rId5"/>
    <p:sldId id="768" r:id="rId6"/>
    <p:sldId id="772" r:id="rId7"/>
    <p:sldId id="794" r:id="rId8"/>
    <p:sldId id="787" r:id="rId9"/>
    <p:sldId id="811" r:id="rId10"/>
    <p:sldId id="763" r:id="rId11"/>
    <p:sldId id="764" r:id="rId12"/>
    <p:sldId id="766" r:id="rId13"/>
    <p:sldId id="803" r:id="rId14"/>
    <p:sldId id="769" r:id="rId15"/>
    <p:sldId id="773" r:id="rId16"/>
    <p:sldId id="812" r:id="rId17"/>
    <p:sldId id="767" r:id="rId18"/>
    <p:sldId id="774" r:id="rId19"/>
    <p:sldId id="775" r:id="rId20"/>
    <p:sldId id="781" r:id="rId21"/>
    <p:sldId id="782" r:id="rId22"/>
    <p:sldId id="783" r:id="rId23"/>
    <p:sldId id="786" r:id="rId24"/>
    <p:sldId id="784" r:id="rId25"/>
    <p:sldId id="785" r:id="rId26"/>
    <p:sldId id="788" r:id="rId27"/>
    <p:sldId id="789" r:id="rId28"/>
    <p:sldId id="813" r:id="rId29"/>
    <p:sldId id="790" r:id="rId30"/>
    <p:sldId id="792" r:id="rId31"/>
    <p:sldId id="776" r:id="rId32"/>
    <p:sldId id="777" r:id="rId33"/>
    <p:sldId id="791" r:id="rId34"/>
    <p:sldId id="795" r:id="rId35"/>
    <p:sldId id="796" r:id="rId36"/>
    <p:sldId id="797" r:id="rId37"/>
    <p:sldId id="798" r:id="rId38"/>
    <p:sldId id="799" r:id="rId39"/>
    <p:sldId id="800" r:id="rId40"/>
    <p:sldId id="801" r:id="rId41"/>
    <p:sldId id="778" r:id="rId42"/>
    <p:sldId id="779" r:id="rId43"/>
    <p:sldId id="802" r:id="rId44"/>
    <p:sldId id="814" r:id="rId45"/>
    <p:sldId id="808" r:id="rId46"/>
    <p:sldId id="818" r:id="rId47"/>
    <p:sldId id="809" r:id="rId48"/>
    <p:sldId id="819" r:id="rId49"/>
    <p:sldId id="804" r:id="rId50"/>
    <p:sldId id="805" r:id="rId51"/>
    <p:sldId id="806" r:id="rId52"/>
    <p:sldId id="815" r:id="rId53"/>
    <p:sldId id="816" r:id="rId54"/>
    <p:sldId id="770" r:id="rId55"/>
    <p:sldId id="771" r:id="rId56"/>
    <p:sldId id="780" r:id="rId57"/>
    <p:sldId id="807" r:id="rId58"/>
    <p:sldId id="817" r:id="rId59"/>
  </p:sldIdLst>
  <p:sldSz cx="12192000" cy="6858000"/>
  <p:notesSz cx="9220200" cy="69469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2" userDrawn="1">
          <p15:clr>
            <a:srgbClr val="A4A3A4"/>
          </p15:clr>
        </p15:guide>
        <p15:guide id="2" pos="7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59B"/>
    <a:srgbClr val="43CD23"/>
    <a:srgbClr val="FF00FF"/>
    <a:srgbClr val="FAB20A"/>
    <a:srgbClr val="0000FF"/>
    <a:srgbClr val="FFFF00"/>
    <a:srgbClr val="142956"/>
    <a:srgbClr val="F1A428"/>
    <a:srgbClr val="FBD539"/>
    <a:srgbClr val="175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8" autoAdjust="0"/>
    <p:restoredTop sz="96837" autoAdjust="0"/>
  </p:normalViewPr>
  <p:slideViewPr>
    <p:cSldViewPr snapToGrid="0" snapToObjects="1">
      <p:cViewPr varScale="1">
        <p:scale>
          <a:sx n="122" d="100"/>
          <a:sy n="122" d="100"/>
        </p:scale>
        <p:origin x="528" y="208"/>
      </p:cViewPr>
      <p:guideLst>
        <p:guide orient="horz" pos="1512"/>
        <p:guide pos="7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2647" y="0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r">
              <a:defRPr sz="1200"/>
            </a:lvl1pPr>
          </a:lstStyle>
          <a:p>
            <a:fld id="{4815044D-E4BB-CA41-A445-1BC98A80CCDF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98349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2647" y="6598349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r">
              <a:defRPr sz="1200"/>
            </a:lvl1pPr>
          </a:lstStyle>
          <a:p>
            <a:fld id="{37979C3E-D73B-0344-9CC8-D9BB2E889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168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2647" y="0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/>
          <a:lstStyle>
            <a:lvl1pPr algn="r">
              <a:defRPr sz="1200"/>
            </a:lvl1pPr>
          </a:lstStyle>
          <a:p>
            <a:fld id="{1906B22E-EC58-E54F-8A68-328E02AEFCF3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5525" y="522288"/>
            <a:ext cx="4629150" cy="2605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82" tIns="46191" rIns="92382" bIns="4619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020" y="3299778"/>
            <a:ext cx="7376160" cy="3126105"/>
          </a:xfrm>
          <a:prstGeom prst="rect">
            <a:avLst/>
          </a:prstGeom>
        </p:spPr>
        <p:txBody>
          <a:bodyPr vert="horz" lIns="92382" tIns="46191" rIns="92382" bIns="4619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98349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2647" y="6598349"/>
            <a:ext cx="3995420" cy="347345"/>
          </a:xfrm>
          <a:prstGeom prst="rect">
            <a:avLst/>
          </a:prstGeom>
        </p:spPr>
        <p:txBody>
          <a:bodyPr vert="horz" lIns="92382" tIns="46191" rIns="92382" bIns="46191" rtlCol="0" anchor="b"/>
          <a:lstStyle>
            <a:lvl1pPr algn="r">
              <a:defRPr sz="1200"/>
            </a:lvl1pPr>
          </a:lstStyle>
          <a:p>
            <a:fld id="{9B49BC1A-5856-F44F-BDE8-5AECDB4BC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31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5525" y="522288"/>
            <a:ext cx="4629150" cy="2605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9BC1A-5856-F44F-BDE8-5AECDB4BC35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6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23301" y="4761081"/>
            <a:ext cx="12145401" cy="2096920"/>
          </a:xfrm>
          <a:prstGeom prst="rect">
            <a:avLst/>
          </a:prstGeom>
          <a:solidFill>
            <a:srgbClr val="001236"/>
          </a:solidFill>
          <a:ln w="3175">
            <a:solidFill>
              <a:srgbClr val="001746"/>
            </a:solidFill>
            <a:miter/>
          </a:ln>
        </p:spPr>
        <p:txBody>
          <a:bodyPr lIns="40341" tIns="40341" rIns="40341" bIns="40341" anchor="ctr"/>
          <a:lstStyle/>
          <a:p>
            <a:pPr algn="ctr" defTabSz="806823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/>
          </a:p>
        </p:txBody>
      </p:sp>
      <p:sp>
        <p:nvSpPr>
          <p:cNvPr id="141" name="Shape 141"/>
          <p:cNvSpPr>
            <a:spLocks noGrp="1"/>
          </p:cNvSpPr>
          <p:nvPr>
            <p:ph type="title" hasCustomPrompt="1"/>
          </p:nvPr>
        </p:nvSpPr>
        <p:spPr>
          <a:xfrm>
            <a:off x="717176" y="1944177"/>
            <a:ext cx="10757648" cy="2250924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373">
              <a:lnSpc>
                <a:spcPts val="4500"/>
              </a:lnSpc>
              <a:defRPr sz="4000" b="1" baseline="0">
                <a:solidFill>
                  <a:srgbClr val="FFFFFF"/>
                </a:solidFill>
                <a:latin typeface="Arial"/>
                <a:ea typeface="Aileron SemiBold"/>
                <a:cs typeface="Arial"/>
                <a:sym typeface="Aileron SemiBold"/>
              </a:defRPr>
            </a:lvl1pPr>
          </a:lstStyle>
          <a:p>
            <a:r>
              <a:rPr lang="en-US" altLang="ja-JP" dirty="0"/>
              <a:t>Title Text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717176" y="4897864"/>
            <a:ext cx="6185648" cy="169184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8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600" b="1" baseline="0">
                <a:solidFill>
                  <a:srgbClr val="FAB20A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3pPr>
            <a:lvl4pPr marL="586220" indent="-129020" defTabSz="914373">
              <a:lnSpc>
                <a:spcPts val="1600"/>
              </a:lnSpc>
              <a:spcBef>
                <a:spcPts val="0"/>
              </a:spcBef>
              <a:buFontTx/>
              <a:buChar char="−"/>
              <a:defRPr sz="1200">
                <a:solidFill>
                  <a:srgbClr val="FFFFFF"/>
                </a:solidFill>
              </a:defRPr>
            </a:lvl4pPr>
            <a:lvl5pPr marL="870267" indent="-176530" defTabSz="914373">
              <a:lnSpc>
                <a:spcPts val="1600"/>
              </a:lnSpc>
              <a:spcBef>
                <a:spcPts val="0"/>
              </a:spcBef>
              <a:buFontTx/>
              <a:buChar char="•"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PD-Logo-highres new colors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018319" y="4897864"/>
            <a:ext cx="1383106" cy="1206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NRL_logo_Reverse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" y="403412"/>
            <a:ext cx="1610088" cy="8068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44885" y="6189663"/>
            <a:ext cx="3729567" cy="400050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096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23301" y="4761081"/>
            <a:ext cx="12145401" cy="2096920"/>
          </a:xfrm>
          <a:prstGeom prst="rect">
            <a:avLst/>
          </a:prstGeom>
          <a:solidFill>
            <a:srgbClr val="001236"/>
          </a:solidFill>
          <a:ln w="3175">
            <a:solidFill>
              <a:srgbClr val="001746"/>
            </a:solidFill>
            <a:miter/>
          </a:ln>
        </p:spPr>
        <p:txBody>
          <a:bodyPr lIns="40341" tIns="40341" rIns="40341" bIns="40341" anchor="ctr"/>
          <a:lstStyle/>
          <a:p>
            <a:pPr algn="ctr" defTabSz="806823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/>
          </a:p>
        </p:txBody>
      </p:sp>
      <p:sp>
        <p:nvSpPr>
          <p:cNvPr id="141" name="Shape 141"/>
          <p:cNvSpPr>
            <a:spLocks noGrp="1"/>
          </p:cNvSpPr>
          <p:nvPr>
            <p:ph type="title" hasCustomPrompt="1"/>
          </p:nvPr>
        </p:nvSpPr>
        <p:spPr>
          <a:xfrm>
            <a:off x="717176" y="1944177"/>
            <a:ext cx="10757648" cy="2250924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373">
              <a:lnSpc>
                <a:spcPts val="4500"/>
              </a:lnSpc>
              <a:defRPr sz="4000" b="1" baseline="0">
                <a:solidFill>
                  <a:srgbClr val="FFFFFF"/>
                </a:solidFill>
                <a:latin typeface="Arial"/>
                <a:ea typeface="Aileron SemiBold"/>
                <a:cs typeface="Arial"/>
                <a:sym typeface="Aileron SemiBold"/>
              </a:defRPr>
            </a:lvl1pPr>
          </a:lstStyle>
          <a:p>
            <a:r>
              <a:rPr lang="en-US" altLang="ja-JP" dirty="0"/>
              <a:t>Title Text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717176" y="4897864"/>
            <a:ext cx="6185648" cy="169184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8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600" b="1" baseline="0">
                <a:solidFill>
                  <a:srgbClr val="FAB20A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3pPr>
            <a:lvl4pPr marL="586220" indent="-129020" defTabSz="914373">
              <a:lnSpc>
                <a:spcPts val="1600"/>
              </a:lnSpc>
              <a:spcBef>
                <a:spcPts val="0"/>
              </a:spcBef>
              <a:buFontTx/>
              <a:buChar char="−"/>
              <a:defRPr sz="1200">
                <a:solidFill>
                  <a:srgbClr val="FFFFFF"/>
                </a:solidFill>
              </a:defRPr>
            </a:lvl4pPr>
            <a:lvl5pPr marL="870267" indent="-176530" defTabSz="914373">
              <a:lnSpc>
                <a:spcPts val="1600"/>
              </a:lnSpc>
              <a:spcBef>
                <a:spcPts val="0"/>
              </a:spcBef>
              <a:buFontTx/>
              <a:buChar char="•"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PD-Logo-highres new colors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018319" y="4897864"/>
            <a:ext cx="1383106" cy="1206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NRL_logo_Reverse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" y="403412"/>
            <a:ext cx="1610088" cy="8068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744885" y="6189663"/>
            <a:ext cx="3729567" cy="400050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ja-JP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593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Blu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23301" y="4761081"/>
            <a:ext cx="12145401" cy="2096920"/>
          </a:xfrm>
          <a:prstGeom prst="rect">
            <a:avLst/>
          </a:prstGeom>
          <a:solidFill>
            <a:srgbClr val="001236"/>
          </a:solidFill>
          <a:ln w="3175">
            <a:solidFill>
              <a:srgbClr val="001746"/>
            </a:solidFill>
            <a:miter/>
          </a:ln>
        </p:spPr>
        <p:txBody>
          <a:bodyPr lIns="40341" tIns="40341" rIns="40341" bIns="40341" anchor="ctr"/>
          <a:lstStyle/>
          <a:p>
            <a:pPr algn="ctr" defTabSz="806823"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/>
          </a:p>
        </p:txBody>
      </p:sp>
      <p:sp>
        <p:nvSpPr>
          <p:cNvPr id="141" name="Shape 141"/>
          <p:cNvSpPr>
            <a:spLocks noGrp="1"/>
          </p:cNvSpPr>
          <p:nvPr>
            <p:ph type="title" hasCustomPrompt="1"/>
          </p:nvPr>
        </p:nvSpPr>
        <p:spPr>
          <a:xfrm>
            <a:off x="717176" y="1944177"/>
            <a:ext cx="10757648" cy="2250924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373">
              <a:lnSpc>
                <a:spcPts val="4500"/>
              </a:lnSpc>
              <a:defRPr sz="4000" b="1" baseline="0">
                <a:solidFill>
                  <a:srgbClr val="FFFFFF"/>
                </a:solidFill>
                <a:latin typeface="Arial"/>
                <a:ea typeface="Aileron SemiBold"/>
                <a:cs typeface="Arial"/>
                <a:sym typeface="Aileron SemiBold"/>
              </a:defRPr>
            </a:lvl1pPr>
          </a:lstStyle>
          <a:p>
            <a:r>
              <a:rPr lang="en-US" altLang="ja-JP" dirty="0"/>
              <a:t>Title Text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717176" y="4897864"/>
            <a:ext cx="6185648" cy="169184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8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600" b="1" baseline="0">
                <a:solidFill>
                  <a:srgbClr val="FAB20A"/>
                </a:solidFill>
                <a:latin typeface="Arial" charset="0"/>
                <a:ea typeface="Arial" charset="0"/>
                <a:cs typeface="Arial" charset="0"/>
              </a:defRPr>
            </a:lvl2pPr>
            <a:lvl3pPr marL="0" indent="0" defTabSz="914373">
              <a:lnSpc>
                <a:spcPct val="110000"/>
              </a:lnSpc>
              <a:spcBef>
                <a:spcPts val="0"/>
              </a:spcBef>
              <a:buSzTx/>
              <a:buFontTx/>
              <a:buNone/>
              <a:defRPr sz="1600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3pPr>
            <a:lvl4pPr marL="586220" indent="-129020" defTabSz="914373">
              <a:lnSpc>
                <a:spcPts val="1600"/>
              </a:lnSpc>
              <a:spcBef>
                <a:spcPts val="0"/>
              </a:spcBef>
              <a:buFontTx/>
              <a:buChar char="−"/>
              <a:defRPr sz="1200">
                <a:solidFill>
                  <a:srgbClr val="FFFFFF"/>
                </a:solidFill>
              </a:defRPr>
            </a:lvl4pPr>
            <a:lvl5pPr marL="870267" indent="-176530" defTabSz="914373">
              <a:lnSpc>
                <a:spcPts val="1600"/>
              </a:lnSpc>
              <a:spcBef>
                <a:spcPts val="0"/>
              </a:spcBef>
              <a:buFontTx/>
              <a:buChar char="•"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PPD-Logo-highres new colors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0096500" y="5206420"/>
            <a:ext cx="1257300" cy="1206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NRL_logo_Reverse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" y="403412"/>
            <a:ext cx="1610088" cy="80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7143"/>
            <a:ext cx="10972800" cy="4909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Pulsed Power Tutorial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DC34-D481-2744-812B-2FCD98088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3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7143"/>
            <a:ext cx="5364480" cy="4909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Pulsed Power Tutorial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DC34-D481-2744-812B-2FCD98088C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217920" y="1217143"/>
            <a:ext cx="5364480" cy="4909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138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three reg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Pulsed Power Tutorial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DC34-D481-2744-812B-2FCD98088C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217143"/>
            <a:ext cx="5364480" cy="4909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217920" y="1217143"/>
            <a:ext cx="5364480" cy="2382585"/>
          </a:xfrm>
          <a:prstGeom prst="rect">
            <a:avLst/>
          </a:prstGeom>
        </p:spPr>
        <p:txBody>
          <a:bodyPr/>
          <a:lstStyle>
            <a:lvl2pPr marL="554038" indent="-231775">
              <a:tabLst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217920" y="3728220"/>
            <a:ext cx="5364480" cy="23825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four reg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Pulsed Power Tutorial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DC34-D481-2744-812B-2FCD98088C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217920" y="1217143"/>
            <a:ext cx="5364480" cy="23825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217920" y="3728220"/>
            <a:ext cx="5364480" cy="23825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09600" y="1217143"/>
            <a:ext cx="5364480" cy="23825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/>
          </p:nvPr>
        </p:nvSpPr>
        <p:spPr>
          <a:xfrm>
            <a:off x="609600" y="3728220"/>
            <a:ext cx="5364480" cy="23825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09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fou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Pulsed Power Tutorial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DC34-D481-2744-812B-2FCD98088C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217143"/>
            <a:ext cx="5364480" cy="49090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6217920" y="1217143"/>
            <a:ext cx="5364480" cy="1560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217920" y="2891261"/>
            <a:ext cx="5364480" cy="1560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6217920" y="4565381"/>
            <a:ext cx="5364480" cy="15607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44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75488"/>
            <a:ext cx="10972800" cy="56509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Pulsed Power Tutorial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DC34-D481-2744-812B-2FCD98088CB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 flipV="1">
            <a:off x="2" y="232882"/>
            <a:ext cx="10911839" cy="0"/>
          </a:xfrm>
          <a:prstGeom prst="line">
            <a:avLst/>
          </a:prstGeom>
          <a:noFill/>
          <a:ln w="38100" cmpd="sng">
            <a:solidFill>
              <a:srgbClr val="14295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ea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729" r="77"/>
          <a:stretch/>
        </p:blipFill>
        <p:spPr>
          <a:xfrm>
            <a:off x="10946419" y="152305"/>
            <a:ext cx="1185901" cy="161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25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4/3/2019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Pulsed Power Tutorial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ADCAA6-1A55-4853-A8F7-F42E808528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850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dirty="0"/>
              <a:t>Click to edit Master text styles</a:t>
            </a:r>
          </a:p>
          <a:p>
            <a:pPr lvl="1"/>
            <a:r>
              <a:rPr kumimoji="1" lang="en-US" altLang="ja-JP" dirty="0"/>
              <a:t>Second level</a:t>
            </a:r>
          </a:p>
          <a:p>
            <a:pPr lvl="2"/>
            <a:r>
              <a:rPr kumimoji="1" lang="en-US" altLang="ja-JP" dirty="0"/>
              <a:t>Third level</a:t>
            </a:r>
          </a:p>
          <a:p>
            <a:pPr lvl="3"/>
            <a:r>
              <a:rPr kumimoji="1" lang="en-US" altLang="ja-JP" dirty="0"/>
              <a:t>Fourth level</a:t>
            </a:r>
          </a:p>
          <a:p>
            <a:pPr lvl="4"/>
            <a:r>
              <a:rPr kumimoji="1"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4/3/2019</a:t>
            </a:r>
            <a:endParaRPr kumimoji="1" lang="en-US" altLang="ja-JP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Pulsed Power Tutorial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93DEE-BA67-C544-BFB2-AE512A1B175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322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kumimoji="1" sz="2400" kern="1200">
          <a:solidFill>
            <a:schemeClr val="tx1"/>
          </a:solidFill>
          <a:latin typeface="Tahoma"/>
          <a:ea typeface="+mj-ea"/>
          <a:cs typeface="Tahom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Tahoma"/>
          <a:ea typeface="+mn-ea"/>
          <a:cs typeface="Tahom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Tahoma"/>
          <a:ea typeface="+mn-ea"/>
          <a:cs typeface="Tahom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Tahoma"/>
          <a:ea typeface="+mn-ea"/>
          <a:cs typeface="Tahom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1800" kern="1200">
          <a:solidFill>
            <a:schemeClr val="tx1"/>
          </a:solidFill>
          <a:latin typeface="Tahoma"/>
          <a:ea typeface="+mn-ea"/>
          <a:cs typeface="Tahom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1800" kern="1200">
          <a:solidFill>
            <a:schemeClr val="tx1"/>
          </a:solidFill>
          <a:latin typeface="Tahoma"/>
          <a:ea typeface="+mn-ea"/>
          <a:cs typeface="Tahom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0750"/>
            <a:ext cx="10227733" cy="887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4/3/2019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9729" y="6356351"/>
            <a:ext cx="5132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/>
              <a:t>Pulsed Power Tutorial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A83DDC34-D481-2744-812B-2FCD98088CB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23152"/>
            <a:ext cx="905546" cy="10424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Line 2"/>
          <p:cNvSpPr>
            <a:spLocks noChangeShapeType="1"/>
          </p:cNvSpPr>
          <p:nvPr userDrawn="1"/>
        </p:nvSpPr>
        <p:spPr bwMode="auto">
          <a:xfrm flipV="1">
            <a:off x="1" y="987552"/>
            <a:ext cx="10911839" cy="0"/>
          </a:xfrm>
          <a:prstGeom prst="line">
            <a:avLst/>
          </a:prstGeom>
          <a:noFill/>
          <a:ln w="38100" cmpd="sng">
            <a:solidFill>
              <a:srgbClr val="14295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ea typeface="+mn-ea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7143"/>
            <a:ext cx="10972800" cy="490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681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7" r:id="rId2"/>
    <p:sldLayoutId id="2147483678" r:id="rId3"/>
    <p:sldLayoutId id="2147483679" r:id="rId4"/>
    <p:sldLayoutId id="2147483680" r:id="rId5"/>
    <p:sldLayoutId id="2147483672" r:id="rId6"/>
    <p:sldLayoutId id="2147483685" r:id="rId7"/>
    <p:sldLayoutId id="2147483686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</p:titleStyle>
    <p:bodyStyle>
      <a:lvl1pPr marL="206375" indent="-206375" algn="l" defTabSz="457200" rtl="0" eaLnBrk="1" latinLnBrk="0" hangingPunct="1">
        <a:spcBef>
          <a:spcPct val="20000"/>
        </a:spcBef>
        <a:buFont typeface="Arial"/>
        <a:buChar char="•"/>
        <a:tabLst/>
        <a:defRPr sz="2000" b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554038" indent="-231775" algn="l" defTabSz="457200" rtl="0" eaLnBrk="1" latinLnBrk="0" hangingPunct="1">
        <a:spcBef>
          <a:spcPct val="20000"/>
        </a:spcBef>
        <a:buFont typeface="Arial"/>
        <a:buChar char="–"/>
        <a:tabLst/>
        <a:defRPr sz="1800" b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830263" indent="-173038" algn="l" defTabSz="457200" rtl="0" eaLnBrk="1" latinLnBrk="0" hangingPunct="1">
        <a:spcBef>
          <a:spcPct val="20000"/>
        </a:spcBef>
        <a:buFont typeface="Arial"/>
        <a:buChar char="•"/>
        <a:tabLst/>
        <a:defRPr sz="1800" b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176338" indent="-287338" algn="l" defTabSz="457200" rtl="0" eaLnBrk="1" latinLnBrk="0" hangingPunct="1">
        <a:spcBef>
          <a:spcPct val="20000"/>
        </a:spcBef>
        <a:buFont typeface="Arial"/>
        <a:buChar char="–"/>
        <a:tabLst/>
        <a:defRPr sz="1800" b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1465263" indent="-230188" algn="l" defTabSz="457200" rtl="0" eaLnBrk="1" latinLnBrk="0" hangingPunct="1">
        <a:spcBef>
          <a:spcPct val="20000"/>
        </a:spcBef>
        <a:buFont typeface="Arial"/>
        <a:buChar char="»"/>
        <a:tabLst/>
        <a:defRPr sz="1800" b="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Ion Beam Tutorial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to:  AFIT NENG 612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Aug 20, 2019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AB2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Paul Adamson</a:t>
            </a:r>
          </a:p>
          <a:p>
            <a:pPr>
              <a:lnSpc>
                <a:spcPct val="110000"/>
              </a:lnSpc>
            </a:pPr>
            <a:endParaRPr lang="en-US" b="1" dirty="0">
              <a:solidFill>
                <a:srgbClr val="FAB20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AB20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David Hinshelwood dave.hinshelwood@nrl.navy.mil</a:t>
            </a:r>
          </a:p>
          <a:p>
            <a:pPr>
              <a:lnSpc>
                <a:spcPct val="110000"/>
              </a:lnSpc>
            </a:pPr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Plasma Physics Division, Naval Research Laboratory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41394" y="558233"/>
            <a:ext cx="6880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has been is what will be,</a:t>
            </a:r>
            <a:br>
              <a:rPr lang="en-US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and what has been done is what will be done,</a:t>
            </a:r>
            <a:br>
              <a:rPr lang="en-US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i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there is nothing new under the sun                    - Ecclesiastes 1:9</a:t>
            </a:r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grpSp>
        <p:nvGrpSpPr>
          <p:cNvPr id="160" name="Group 159"/>
          <p:cNvGrpSpPr/>
          <p:nvPr/>
        </p:nvGrpSpPr>
        <p:grpSpPr>
          <a:xfrm>
            <a:off x="-1970840" y="2200022"/>
            <a:ext cx="1508125" cy="3954780"/>
            <a:chOff x="3686175" y="1958340"/>
            <a:chExt cx="1508125" cy="3954780"/>
          </a:xfrm>
        </p:grpSpPr>
        <p:sp>
          <p:nvSpPr>
            <p:cNvPr id="290" name="Rectangle 289"/>
            <p:cNvSpPr/>
            <p:nvPr/>
          </p:nvSpPr>
          <p:spPr>
            <a:xfrm>
              <a:off x="3970020" y="1958340"/>
              <a:ext cx="114300" cy="32689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861560" y="1958340"/>
              <a:ext cx="114300" cy="32689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2" name="Straight Connector 291"/>
            <p:cNvCxnSpPr>
              <a:stCxn id="290" idx="2"/>
            </p:cNvCxnSpPr>
            <p:nvPr/>
          </p:nvCxnSpPr>
          <p:spPr>
            <a:xfrm>
              <a:off x="4027170" y="5227320"/>
              <a:ext cx="0" cy="49530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>
              <a:stCxn id="291" idx="2"/>
            </p:cNvCxnSpPr>
            <p:nvPr/>
          </p:nvCxnSpPr>
          <p:spPr>
            <a:xfrm>
              <a:off x="4918710" y="5227320"/>
              <a:ext cx="0" cy="49530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endCxn id="296" idx="2"/>
            </p:cNvCxnSpPr>
            <p:nvPr/>
          </p:nvCxnSpPr>
          <p:spPr>
            <a:xfrm flipV="1">
              <a:off x="4027170" y="5718810"/>
              <a:ext cx="255270" cy="381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endCxn id="296" idx="6"/>
            </p:cNvCxnSpPr>
            <p:nvPr/>
          </p:nvCxnSpPr>
          <p:spPr>
            <a:xfrm flipH="1" flipV="1">
              <a:off x="4693920" y="5718810"/>
              <a:ext cx="224791" cy="381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Oval 295"/>
            <p:cNvSpPr/>
            <p:nvPr/>
          </p:nvSpPr>
          <p:spPr>
            <a:xfrm>
              <a:off x="4282440" y="5524500"/>
              <a:ext cx="411480" cy="3886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7" name="Freeform 296"/>
            <p:cNvSpPr/>
            <p:nvPr/>
          </p:nvSpPr>
          <p:spPr>
            <a:xfrm>
              <a:off x="4379595" y="5626122"/>
              <a:ext cx="217170" cy="185376"/>
            </a:xfrm>
            <a:custGeom>
              <a:avLst/>
              <a:gdLst>
                <a:gd name="connsiteX0" fmla="*/ 0 w 234315"/>
                <a:gd name="connsiteY0" fmla="*/ 112967 h 209400"/>
                <a:gd name="connsiteX1" fmla="*/ 57150 w 234315"/>
                <a:gd name="connsiteY1" fmla="*/ 2477 h 209400"/>
                <a:gd name="connsiteX2" fmla="*/ 173355 w 234315"/>
                <a:gd name="connsiteY2" fmla="*/ 208217 h 209400"/>
                <a:gd name="connsiteX3" fmla="*/ 234315 w 234315"/>
                <a:gd name="connsiteY3" fmla="*/ 92012 h 209400"/>
                <a:gd name="connsiteX4" fmla="*/ 234315 w 234315"/>
                <a:gd name="connsiteY4" fmla="*/ 92012 h 20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15" h="209400">
                  <a:moveTo>
                    <a:pt x="0" y="112967"/>
                  </a:moveTo>
                  <a:cubicBezTo>
                    <a:pt x="14129" y="49784"/>
                    <a:pt x="28258" y="-13398"/>
                    <a:pt x="57150" y="2477"/>
                  </a:cubicBezTo>
                  <a:cubicBezTo>
                    <a:pt x="86043" y="18352"/>
                    <a:pt x="143828" y="193295"/>
                    <a:pt x="173355" y="208217"/>
                  </a:cubicBezTo>
                  <a:cubicBezTo>
                    <a:pt x="202883" y="223140"/>
                    <a:pt x="234315" y="92012"/>
                    <a:pt x="234315" y="92012"/>
                  </a:cubicBezTo>
                  <a:lnTo>
                    <a:pt x="234315" y="92012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8" name="Rectangle 297"/>
            <p:cNvSpPr/>
            <p:nvPr/>
          </p:nvSpPr>
          <p:spPr>
            <a:xfrm flipH="1">
              <a:off x="4795520" y="1958340"/>
              <a:ext cx="70485" cy="3268980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3686175" y="5290304"/>
              <a:ext cx="283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+</a:t>
              </a: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4950460" y="5197832"/>
              <a:ext cx="243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_</a:t>
              </a:r>
            </a:p>
          </p:txBody>
        </p:sp>
      </p:grpSp>
      <p:grpSp>
        <p:nvGrpSpPr>
          <p:cNvPr id="363" name="Group 362"/>
          <p:cNvGrpSpPr/>
          <p:nvPr/>
        </p:nvGrpSpPr>
        <p:grpSpPr>
          <a:xfrm>
            <a:off x="7174055" y="1976244"/>
            <a:ext cx="1652745" cy="3954780"/>
            <a:chOff x="7174055" y="1976244"/>
            <a:chExt cx="1652745" cy="3954780"/>
          </a:xfrm>
        </p:grpSpPr>
        <p:sp>
          <p:nvSpPr>
            <p:cNvPr id="165" name="Rectangle 164"/>
            <p:cNvSpPr/>
            <p:nvPr/>
          </p:nvSpPr>
          <p:spPr>
            <a:xfrm>
              <a:off x="7577438" y="3610734"/>
              <a:ext cx="77788" cy="147193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572200" y="2169306"/>
              <a:ext cx="83025" cy="1441428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7" name="Group 166"/>
            <p:cNvGrpSpPr/>
            <p:nvPr/>
          </p:nvGrpSpPr>
          <p:grpSpPr>
            <a:xfrm>
              <a:off x="7174055" y="1976244"/>
              <a:ext cx="1508125" cy="3954780"/>
              <a:chOff x="3686175" y="1958340"/>
              <a:chExt cx="1508125" cy="3954780"/>
            </a:xfrm>
          </p:grpSpPr>
          <p:sp>
            <p:nvSpPr>
              <p:cNvPr id="191" name="Rectangle 190"/>
              <p:cNvSpPr/>
              <p:nvPr/>
            </p:nvSpPr>
            <p:spPr>
              <a:xfrm>
                <a:off x="3970020" y="1958340"/>
                <a:ext cx="114300" cy="32689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4861560" y="1958340"/>
                <a:ext cx="114300" cy="32689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3" name="Straight Connector 192"/>
              <p:cNvCxnSpPr>
                <a:stCxn id="191" idx="2"/>
              </p:cNvCxnSpPr>
              <p:nvPr/>
            </p:nvCxnSpPr>
            <p:spPr>
              <a:xfrm>
                <a:off x="4027170" y="5227320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>
                <a:stCxn id="192" idx="2"/>
              </p:cNvCxnSpPr>
              <p:nvPr/>
            </p:nvCxnSpPr>
            <p:spPr>
              <a:xfrm>
                <a:off x="4918710" y="5227320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>
                <a:endCxn id="197" idx="2"/>
              </p:cNvCxnSpPr>
              <p:nvPr/>
            </p:nvCxnSpPr>
            <p:spPr>
              <a:xfrm flipV="1">
                <a:off x="4027170" y="5718810"/>
                <a:ext cx="255270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>
                <a:endCxn id="197" idx="6"/>
              </p:cNvCxnSpPr>
              <p:nvPr/>
            </p:nvCxnSpPr>
            <p:spPr>
              <a:xfrm flipH="1" flipV="1">
                <a:off x="4693920" y="5718810"/>
                <a:ext cx="224791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Oval 196"/>
              <p:cNvSpPr/>
              <p:nvPr/>
            </p:nvSpPr>
            <p:spPr>
              <a:xfrm>
                <a:off x="4282440" y="5524500"/>
                <a:ext cx="411480" cy="38862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4379595" y="5626122"/>
                <a:ext cx="217170" cy="185376"/>
              </a:xfrm>
              <a:custGeom>
                <a:avLst/>
                <a:gdLst>
                  <a:gd name="connsiteX0" fmla="*/ 0 w 234315"/>
                  <a:gd name="connsiteY0" fmla="*/ 112967 h 209400"/>
                  <a:gd name="connsiteX1" fmla="*/ 57150 w 234315"/>
                  <a:gd name="connsiteY1" fmla="*/ 2477 h 209400"/>
                  <a:gd name="connsiteX2" fmla="*/ 173355 w 234315"/>
                  <a:gd name="connsiteY2" fmla="*/ 208217 h 209400"/>
                  <a:gd name="connsiteX3" fmla="*/ 234315 w 234315"/>
                  <a:gd name="connsiteY3" fmla="*/ 92012 h 209400"/>
                  <a:gd name="connsiteX4" fmla="*/ 234315 w 234315"/>
                  <a:gd name="connsiteY4" fmla="*/ 92012 h 20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15" h="209400">
                    <a:moveTo>
                      <a:pt x="0" y="112967"/>
                    </a:moveTo>
                    <a:cubicBezTo>
                      <a:pt x="14129" y="49784"/>
                      <a:pt x="28258" y="-13398"/>
                      <a:pt x="57150" y="2477"/>
                    </a:cubicBezTo>
                    <a:cubicBezTo>
                      <a:pt x="86043" y="18352"/>
                      <a:pt x="143828" y="193295"/>
                      <a:pt x="173355" y="208217"/>
                    </a:cubicBezTo>
                    <a:cubicBezTo>
                      <a:pt x="202883" y="223140"/>
                      <a:pt x="234315" y="92012"/>
                      <a:pt x="234315" y="92012"/>
                    </a:cubicBezTo>
                    <a:lnTo>
                      <a:pt x="234315" y="92012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Rectangle 198"/>
              <p:cNvSpPr/>
              <p:nvPr/>
            </p:nvSpPr>
            <p:spPr>
              <a:xfrm flipH="1">
                <a:off x="4795520" y="1958340"/>
                <a:ext cx="70485" cy="326898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3686175" y="5290304"/>
                <a:ext cx="283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+</a:t>
                </a: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4950460" y="5197832"/>
                <a:ext cx="24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_</a:t>
                </a:r>
              </a:p>
            </p:txBody>
          </p:sp>
        </p:grpSp>
        <p:sp>
          <p:nvSpPr>
            <p:cNvPr id="168" name="Arc 167"/>
            <p:cNvSpPr/>
            <p:nvPr/>
          </p:nvSpPr>
          <p:spPr>
            <a:xfrm flipH="1">
              <a:off x="7676073" y="3440532"/>
              <a:ext cx="1143635" cy="167640"/>
            </a:xfrm>
            <a:prstGeom prst="arc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Arc 168"/>
            <p:cNvSpPr/>
            <p:nvPr/>
          </p:nvSpPr>
          <p:spPr>
            <a:xfrm flipH="1">
              <a:off x="7645223" y="2032124"/>
              <a:ext cx="1143635" cy="1737338"/>
            </a:xfrm>
            <a:prstGeom prst="arc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0" name="Arc 169"/>
            <p:cNvSpPr/>
            <p:nvPr/>
          </p:nvSpPr>
          <p:spPr>
            <a:xfrm flipH="1" flipV="1">
              <a:off x="7683165" y="3547638"/>
              <a:ext cx="1143635" cy="167640"/>
            </a:xfrm>
            <a:prstGeom prst="arc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Arc 170"/>
            <p:cNvSpPr/>
            <p:nvPr/>
          </p:nvSpPr>
          <p:spPr>
            <a:xfrm flipH="1" flipV="1">
              <a:off x="7683164" y="3397171"/>
              <a:ext cx="1143635" cy="1818565"/>
            </a:xfrm>
            <a:prstGeom prst="arc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2" name="Straight Arrow Connector 171"/>
            <p:cNvCxnSpPr/>
            <p:nvPr/>
          </p:nvCxnSpPr>
          <p:spPr>
            <a:xfrm flipV="1">
              <a:off x="7655226" y="2263264"/>
              <a:ext cx="552475" cy="17802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7639986" y="2433466"/>
              <a:ext cx="567715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 flipV="1">
              <a:off x="7674431" y="3731076"/>
              <a:ext cx="603258" cy="15798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/>
            <p:nvPr/>
          </p:nvCxnSpPr>
          <p:spPr>
            <a:xfrm flipV="1">
              <a:off x="7664566" y="2595982"/>
              <a:ext cx="552475" cy="17802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/>
            <p:nvPr/>
          </p:nvCxnSpPr>
          <p:spPr>
            <a:xfrm>
              <a:off x="7649326" y="2766184"/>
              <a:ext cx="567715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 flipV="1">
              <a:off x="7660816" y="2903152"/>
              <a:ext cx="556225" cy="8901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/>
            <p:nvPr/>
          </p:nvCxnSpPr>
          <p:spPr>
            <a:xfrm>
              <a:off x="7645576" y="3064453"/>
              <a:ext cx="567715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/>
            <p:nvPr/>
          </p:nvCxnSpPr>
          <p:spPr>
            <a:xfrm flipV="1">
              <a:off x="7670156" y="3226969"/>
              <a:ext cx="552475" cy="17802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7654916" y="3397171"/>
              <a:ext cx="567715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/>
            <p:nvPr/>
          </p:nvCxnSpPr>
          <p:spPr>
            <a:xfrm flipV="1">
              <a:off x="7687929" y="3563744"/>
              <a:ext cx="552475" cy="17802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 flipV="1">
              <a:off x="7697269" y="3896462"/>
              <a:ext cx="552475" cy="17802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7697269" y="4072085"/>
              <a:ext cx="567715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 flipV="1">
              <a:off x="7681973" y="4239362"/>
              <a:ext cx="552475" cy="17802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>
              <a:off x="7666733" y="4409564"/>
              <a:ext cx="567715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/>
            <p:nvPr/>
          </p:nvCxnSpPr>
          <p:spPr>
            <a:xfrm flipV="1">
              <a:off x="7691313" y="4572080"/>
              <a:ext cx="552475" cy="17802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>
              <a:off x="7681973" y="4759484"/>
              <a:ext cx="567715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Arc 188"/>
            <p:cNvSpPr/>
            <p:nvPr/>
          </p:nvSpPr>
          <p:spPr>
            <a:xfrm flipH="1" flipV="1">
              <a:off x="7683164" y="2890622"/>
              <a:ext cx="1143635" cy="1818565"/>
            </a:xfrm>
            <a:prstGeom prst="arc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0" name="Arc 189"/>
            <p:cNvSpPr/>
            <p:nvPr/>
          </p:nvSpPr>
          <p:spPr>
            <a:xfrm flipH="1">
              <a:off x="7660816" y="2402942"/>
              <a:ext cx="1143635" cy="1818565"/>
            </a:xfrm>
            <a:prstGeom prst="arc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5347237" y="1961666"/>
            <a:ext cx="6224709" cy="3961626"/>
            <a:chOff x="5347237" y="1961666"/>
            <a:chExt cx="6224709" cy="3961626"/>
          </a:xfrm>
        </p:grpSpPr>
        <p:grpSp>
          <p:nvGrpSpPr>
            <p:cNvPr id="158" name="Group 157"/>
            <p:cNvGrpSpPr/>
            <p:nvPr/>
          </p:nvGrpSpPr>
          <p:grpSpPr>
            <a:xfrm>
              <a:off x="5347237" y="1961666"/>
              <a:ext cx="1508125" cy="3954780"/>
              <a:chOff x="9803687" y="2301644"/>
              <a:chExt cx="1508125" cy="395478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0207070" y="3936134"/>
                <a:ext cx="77788" cy="147193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0201832" y="2494706"/>
                <a:ext cx="83025" cy="1441428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9803687" y="2301644"/>
                <a:ext cx="1508125" cy="3954780"/>
                <a:chOff x="3686175" y="1958340"/>
                <a:chExt cx="1508125" cy="395478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3970020" y="1958340"/>
                  <a:ext cx="114300" cy="326898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4861560" y="1958340"/>
                  <a:ext cx="114300" cy="326898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40" name="Straight Connector 39"/>
                <p:cNvCxnSpPr>
                  <a:stCxn id="38" idx="2"/>
                </p:cNvCxnSpPr>
                <p:nvPr/>
              </p:nvCxnSpPr>
              <p:spPr>
                <a:xfrm>
                  <a:off x="4027170" y="5227320"/>
                  <a:ext cx="0" cy="4953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stCxn id="39" idx="2"/>
                </p:cNvCxnSpPr>
                <p:nvPr/>
              </p:nvCxnSpPr>
              <p:spPr>
                <a:xfrm>
                  <a:off x="4918710" y="5227320"/>
                  <a:ext cx="0" cy="4953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endCxn id="44" idx="2"/>
                </p:cNvCxnSpPr>
                <p:nvPr/>
              </p:nvCxnSpPr>
              <p:spPr>
                <a:xfrm flipV="1">
                  <a:off x="4027170" y="5718810"/>
                  <a:ext cx="255270" cy="381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endCxn id="44" idx="6"/>
                </p:cNvCxnSpPr>
                <p:nvPr/>
              </p:nvCxnSpPr>
              <p:spPr>
                <a:xfrm flipH="1" flipV="1">
                  <a:off x="4693920" y="5718810"/>
                  <a:ext cx="224791" cy="381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Oval 43"/>
                <p:cNvSpPr/>
                <p:nvPr/>
              </p:nvSpPr>
              <p:spPr>
                <a:xfrm>
                  <a:off x="4282440" y="5524500"/>
                  <a:ext cx="411480" cy="3886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4379595" y="5626122"/>
                  <a:ext cx="217170" cy="185376"/>
                </a:xfrm>
                <a:custGeom>
                  <a:avLst/>
                  <a:gdLst>
                    <a:gd name="connsiteX0" fmla="*/ 0 w 234315"/>
                    <a:gd name="connsiteY0" fmla="*/ 112967 h 209400"/>
                    <a:gd name="connsiteX1" fmla="*/ 57150 w 234315"/>
                    <a:gd name="connsiteY1" fmla="*/ 2477 h 209400"/>
                    <a:gd name="connsiteX2" fmla="*/ 173355 w 234315"/>
                    <a:gd name="connsiteY2" fmla="*/ 208217 h 209400"/>
                    <a:gd name="connsiteX3" fmla="*/ 234315 w 234315"/>
                    <a:gd name="connsiteY3" fmla="*/ 92012 h 209400"/>
                    <a:gd name="connsiteX4" fmla="*/ 234315 w 234315"/>
                    <a:gd name="connsiteY4" fmla="*/ 92012 h 20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315" h="209400">
                      <a:moveTo>
                        <a:pt x="0" y="112967"/>
                      </a:moveTo>
                      <a:cubicBezTo>
                        <a:pt x="14129" y="49784"/>
                        <a:pt x="28258" y="-13398"/>
                        <a:pt x="57150" y="2477"/>
                      </a:cubicBezTo>
                      <a:cubicBezTo>
                        <a:pt x="86043" y="18352"/>
                        <a:pt x="143828" y="193295"/>
                        <a:pt x="173355" y="208217"/>
                      </a:cubicBezTo>
                      <a:cubicBezTo>
                        <a:pt x="202883" y="223140"/>
                        <a:pt x="234315" y="92012"/>
                        <a:pt x="234315" y="92012"/>
                      </a:cubicBezTo>
                      <a:lnTo>
                        <a:pt x="234315" y="92012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 flipH="1">
                  <a:off x="4795520" y="1958340"/>
                  <a:ext cx="70485" cy="326898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3686175" y="5290304"/>
                  <a:ext cx="283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+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950460" y="5197832"/>
                  <a:ext cx="243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_</a:t>
                  </a:r>
                </a:p>
              </p:txBody>
            </p:sp>
          </p:grpSp>
          <p:cxnSp>
            <p:nvCxnSpPr>
              <p:cNvPr id="19" name="Straight Arrow Connector 18"/>
              <p:cNvCxnSpPr/>
              <p:nvPr/>
            </p:nvCxnSpPr>
            <p:spPr>
              <a:xfrm flipV="1">
                <a:off x="10284858" y="2588664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0294198" y="2921382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10290448" y="3228552"/>
                <a:ext cx="556225" cy="8901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0299788" y="3552369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10317561" y="3889144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10326901" y="4221862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10311605" y="4564762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10320945" y="4897480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10311605" y="5235344"/>
                <a:ext cx="567715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10294198" y="2758866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10279777" y="3091584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H="1">
                <a:off x="10301448" y="3416726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/>
              <p:cNvCxnSpPr/>
              <p:nvPr/>
            </p:nvCxnSpPr>
            <p:spPr>
              <a:xfrm flipH="1">
                <a:off x="10301448" y="3744364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flipH="1">
                <a:off x="10308408" y="4079666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flipH="1">
                <a:off x="10294198" y="4729906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flipH="1">
                <a:off x="10294198" y="5081396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H="1">
                <a:off x="10302005" y="4410248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4" name="Group 353"/>
            <p:cNvGrpSpPr/>
            <p:nvPr/>
          </p:nvGrpSpPr>
          <p:grpSpPr>
            <a:xfrm>
              <a:off x="8960109" y="1961666"/>
              <a:ext cx="1908810" cy="3961626"/>
              <a:chOff x="8058907" y="1954820"/>
              <a:chExt cx="1908810" cy="3961626"/>
            </a:xfrm>
          </p:grpSpPr>
          <p:sp>
            <p:nvSpPr>
              <p:cNvPr id="328" name="Rectangle 327"/>
              <p:cNvSpPr/>
              <p:nvPr/>
            </p:nvSpPr>
            <p:spPr>
              <a:xfrm>
                <a:off x="8345292" y="1961666"/>
                <a:ext cx="114300" cy="32689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9" name="Rectangle 328"/>
              <p:cNvSpPr/>
              <p:nvPr/>
            </p:nvSpPr>
            <p:spPr>
              <a:xfrm>
                <a:off x="9634977" y="1961666"/>
                <a:ext cx="114300" cy="32689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30" name="Straight Connector 329"/>
              <p:cNvCxnSpPr>
                <a:stCxn id="328" idx="2"/>
              </p:cNvCxnSpPr>
              <p:nvPr/>
            </p:nvCxnSpPr>
            <p:spPr>
              <a:xfrm>
                <a:off x="8402442" y="5230646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>
                <a:stCxn id="329" idx="2"/>
              </p:cNvCxnSpPr>
              <p:nvPr/>
            </p:nvCxnSpPr>
            <p:spPr>
              <a:xfrm>
                <a:off x="9692127" y="5230646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>
                <a:endCxn id="334" idx="2"/>
              </p:cNvCxnSpPr>
              <p:nvPr/>
            </p:nvCxnSpPr>
            <p:spPr>
              <a:xfrm flipV="1">
                <a:off x="8402442" y="5722136"/>
                <a:ext cx="653415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>
                <a:endCxn id="334" idx="6"/>
              </p:cNvCxnSpPr>
              <p:nvPr/>
            </p:nvCxnSpPr>
            <p:spPr>
              <a:xfrm flipH="1" flipV="1">
                <a:off x="9467337" y="5722136"/>
                <a:ext cx="224791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4" name="Oval 333"/>
              <p:cNvSpPr/>
              <p:nvPr/>
            </p:nvSpPr>
            <p:spPr>
              <a:xfrm>
                <a:off x="9055857" y="5527826"/>
                <a:ext cx="411480" cy="38862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5" name="Freeform 334"/>
              <p:cNvSpPr/>
              <p:nvPr/>
            </p:nvSpPr>
            <p:spPr>
              <a:xfrm>
                <a:off x="9153012" y="5629448"/>
                <a:ext cx="217170" cy="185376"/>
              </a:xfrm>
              <a:custGeom>
                <a:avLst/>
                <a:gdLst>
                  <a:gd name="connsiteX0" fmla="*/ 0 w 234315"/>
                  <a:gd name="connsiteY0" fmla="*/ 112967 h 209400"/>
                  <a:gd name="connsiteX1" fmla="*/ 57150 w 234315"/>
                  <a:gd name="connsiteY1" fmla="*/ 2477 h 209400"/>
                  <a:gd name="connsiteX2" fmla="*/ 173355 w 234315"/>
                  <a:gd name="connsiteY2" fmla="*/ 208217 h 209400"/>
                  <a:gd name="connsiteX3" fmla="*/ 234315 w 234315"/>
                  <a:gd name="connsiteY3" fmla="*/ 92012 h 209400"/>
                  <a:gd name="connsiteX4" fmla="*/ 234315 w 234315"/>
                  <a:gd name="connsiteY4" fmla="*/ 92012 h 20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15" h="209400">
                    <a:moveTo>
                      <a:pt x="0" y="112967"/>
                    </a:moveTo>
                    <a:cubicBezTo>
                      <a:pt x="14129" y="49784"/>
                      <a:pt x="28258" y="-13398"/>
                      <a:pt x="57150" y="2477"/>
                    </a:cubicBezTo>
                    <a:cubicBezTo>
                      <a:pt x="86043" y="18352"/>
                      <a:pt x="143828" y="193295"/>
                      <a:pt x="173355" y="208217"/>
                    </a:cubicBezTo>
                    <a:cubicBezTo>
                      <a:pt x="202883" y="223140"/>
                      <a:pt x="234315" y="92012"/>
                      <a:pt x="234315" y="92012"/>
                    </a:cubicBezTo>
                    <a:lnTo>
                      <a:pt x="234315" y="92012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6" name="Rectangle 335"/>
              <p:cNvSpPr/>
              <p:nvPr/>
            </p:nvSpPr>
            <p:spPr>
              <a:xfrm flipH="1">
                <a:off x="9568937" y="1961666"/>
                <a:ext cx="70485" cy="326898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>
                <a:off x="8058907" y="5336314"/>
                <a:ext cx="283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+</a:t>
                </a:r>
              </a:p>
            </p:txBody>
          </p:sp>
          <p:sp>
            <p:nvSpPr>
              <p:cNvPr id="338" name="TextBox 337"/>
              <p:cNvSpPr txBox="1"/>
              <p:nvPr/>
            </p:nvSpPr>
            <p:spPr>
              <a:xfrm>
                <a:off x="9723877" y="5201158"/>
                <a:ext cx="24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_</a:t>
                </a:r>
              </a:p>
            </p:txBody>
          </p:sp>
          <p:cxnSp>
            <p:nvCxnSpPr>
              <p:cNvPr id="341" name="Straight Connector 340"/>
              <p:cNvCxnSpPr/>
              <p:nvPr/>
            </p:nvCxnSpPr>
            <p:spPr>
              <a:xfrm>
                <a:off x="8729149" y="1954820"/>
                <a:ext cx="0" cy="3275826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2" name="Rectangle 341"/>
              <p:cNvSpPr/>
              <p:nvPr/>
            </p:nvSpPr>
            <p:spPr>
              <a:xfrm>
                <a:off x="8459592" y="3502928"/>
                <a:ext cx="269557" cy="17723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47" name="Group 346"/>
              <p:cNvGrpSpPr/>
              <p:nvPr/>
            </p:nvGrpSpPr>
            <p:grpSpPr>
              <a:xfrm>
                <a:off x="8758677" y="2154728"/>
                <a:ext cx="692784" cy="2913358"/>
                <a:chOff x="8857737" y="2154728"/>
                <a:chExt cx="692784" cy="2913358"/>
              </a:xfrm>
            </p:grpSpPr>
            <p:sp>
              <p:nvSpPr>
                <p:cNvPr id="302" name="Rectangle 301"/>
                <p:cNvSpPr/>
                <p:nvPr/>
              </p:nvSpPr>
              <p:spPr>
                <a:xfrm>
                  <a:off x="8862975" y="3596156"/>
                  <a:ext cx="77788" cy="147193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8857737" y="2154728"/>
                  <a:ext cx="83025" cy="1441428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B0F0">
                        <a:tint val="66000"/>
                        <a:satMod val="160000"/>
                      </a:srgbClr>
                    </a:gs>
                    <a:gs pos="50000">
                      <a:srgbClr val="00B0F0">
                        <a:tint val="44500"/>
                        <a:satMod val="160000"/>
                      </a:srgbClr>
                    </a:gs>
                    <a:gs pos="100000">
                      <a:srgbClr val="00B0F0">
                        <a:tint val="23500"/>
                        <a:satMod val="160000"/>
                      </a:srgb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09" name="Straight Arrow Connector 308"/>
                <p:cNvCxnSpPr/>
                <p:nvPr/>
              </p:nvCxnSpPr>
              <p:spPr>
                <a:xfrm flipV="1">
                  <a:off x="8940763" y="2248686"/>
                  <a:ext cx="552475" cy="17802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Arrow Connector 309"/>
                <p:cNvCxnSpPr/>
                <p:nvPr/>
              </p:nvCxnSpPr>
              <p:spPr>
                <a:xfrm>
                  <a:off x="8925523" y="2418888"/>
                  <a:ext cx="567715" cy="0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/>
                <p:cNvCxnSpPr/>
                <p:nvPr/>
              </p:nvCxnSpPr>
              <p:spPr>
                <a:xfrm>
                  <a:off x="8982806" y="3700700"/>
                  <a:ext cx="557713" cy="0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Arrow Connector 311"/>
                <p:cNvCxnSpPr/>
                <p:nvPr/>
              </p:nvCxnSpPr>
              <p:spPr>
                <a:xfrm flipV="1">
                  <a:off x="8950103" y="2581404"/>
                  <a:ext cx="552475" cy="17802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Arrow Connector 312"/>
                <p:cNvCxnSpPr/>
                <p:nvPr/>
              </p:nvCxnSpPr>
              <p:spPr>
                <a:xfrm>
                  <a:off x="8934863" y="2751606"/>
                  <a:ext cx="567715" cy="0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Arrow Connector 313"/>
                <p:cNvCxnSpPr/>
                <p:nvPr/>
              </p:nvCxnSpPr>
              <p:spPr>
                <a:xfrm flipV="1">
                  <a:off x="8946353" y="2888574"/>
                  <a:ext cx="556225" cy="8901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Arrow Connector 314"/>
                <p:cNvCxnSpPr/>
                <p:nvPr/>
              </p:nvCxnSpPr>
              <p:spPr>
                <a:xfrm>
                  <a:off x="8931113" y="3049875"/>
                  <a:ext cx="567715" cy="0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Arrow Connector 315"/>
                <p:cNvCxnSpPr/>
                <p:nvPr/>
              </p:nvCxnSpPr>
              <p:spPr>
                <a:xfrm flipV="1">
                  <a:off x="8955693" y="3212391"/>
                  <a:ext cx="552475" cy="17802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Arrow Connector 316"/>
                <p:cNvCxnSpPr/>
                <p:nvPr/>
              </p:nvCxnSpPr>
              <p:spPr>
                <a:xfrm>
                  <a:off x="8940453" y="3382593"/>
                  <a:ext cx="567715" cy="0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Arrow Connector 317"/>
                <p:cNvCxnSpPr/>
                <p:nvPr/>
              </p:nvCxnSpPr>
              <p:spPr>
                <a:xfrm flipV="1">
                  <a:off x="8973466" y="3549166"/>
                  <a:ext cx="552475" cy="17802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Arrow Connector 319"/>
                <p:cNvCxnSpPr/>
                <p:nvPr/>
              </p:nvCxnSpPr>
              <p:spPr>
                <a:xfrm flipV="1">
                  <a:off x="8982806" y="3881884"/>
                  <a:ext cx="552475" cy="17802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Arrow Connector 320"/>
                <p:cNvCxnSpPr/>
                <p:nvPr/>
              </p:nvCxnSpPr>
              <p:spPr>
                <a:xfrm>
                  <a:off x="8982806" y="4057507"/>
                  <a:ext cx="567715" cy="0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Arrow Connector 321"/>
                <p:cNvCxnSpPr/>
                <p:nvPr/>
              </p:nvCxnSpPr>
              <p:spPr>
                <a:xfrm flipV="1">
                  <a:off x="8967510" y="4224784"/>
                  <a:ext cx="552475" cy="17802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Arrow Connector 322"/>
                <p:cNvCxnSpPr/>
                <p:nvPr/>
              </p:nvCxnSpPr>
              <p:spPr>
                <a:xfrm>
                  <a:off x="8952270" y="4394986"/>
                  <a:ext cx="567715" cy="0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Arrow Connector 323"/>
                <p:cNvCxnSpPr/>
                <p:nvPr/>
              </p:nvCxnSpPr>
              <p:spPr>
                <a:xfrm flipV="1">
                  <a:off x="8976850" y="4557502"/>
                  <a:ext cx="552475" cy="17802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Arrow Connector 344"/>
                <p:cNvCxnSpPr/>
                <p:nvPr/>
              </p:nvCxnSpPr>
              <p:spPr>
                <a:xfrm flipV="1">
                  <a:off x="8952791" y="4748521"/>
                  <a:ext cx="552475" cy="17802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Arrow Connector 345"/>
                <p:cNvCxnSpPr/>
                <p:nvPr/>
              </p:nvCxnSpPr>
              <p:spPr>
                <a:xfrm flipV="1">
                  <a:off x="8969143" y="4896108"/>
                  <a:ext cx="552475" cy="17802"/>
                </a:xfrm>
                <a:prstGeom prst="straightConnector1">
                  <a:avLst/>
                </a:prstGeom>
                <a:ln w="19050">
                  <a:solidFill>
                    <a:srgbClr val="00B0F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2" name="Freeform 351"/>
              <p:cNvSpPr/>
              <p:nvPr/>
            </p:nvSpPr>
            <p:spPr>
              <a:xfrm>
                <a:off x="8595345" y="2011680"/>
                <a:ext cx="975375" cy="1611169"/>
              </a:xfrm>
              <a:custGeom>
                <a:avLst/>
                <a:gdLst>
                  <a:gd name="connsiteX0" fmla="*/ 975375 w 975375"/>
                  <a:gd name="connsiteY0" fmla="*/ 0 h 1611169"/>
                  <a:gd name="connsiteX1" fmla="*/ 30495 w 975375"/>
                  <a:gd name="connsiteY1" fmla="*/ 205740 h 1611169"/>
                  <a:gd name="connsiteX2" fmla="*/ 350535 w 975375"/>
                  <a:gd name="connsiteY2" fmla="*/ 563880 h 1611169"/>
                  <a:gd name="connsiteX3" fmla="*/ 15 w 975375"/>
                  <a:gd name="connsiteY3" fmla="*/ 1013460 h 1611169"/>
                  <a:gd name="connsiteX4" fmla="*/ 335295 w 975375"/>
                  <a:gd name="connsiteY4" fmla="*/ 1264920 h 1611169"/>
                  <a:gd name="connsiteX5" fmla="*/ 144795 w 975375"/>
                  <a:gd name="connsiteY5" fmla="*/ 1584960 h 1611169"/>
                  <a:gd name="connsiteX6" fmla="*/ 152415 w 975375"/>
                  <a:gd name="connsiteY6" fmla="*/ 1569720 h 161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5375" h="1611169">
                    <a:moveTo>
                      <a:pt x="975375" y="0"/>
                    </a:moveTo>
                    <a:cubicBezTo>
                      <a:pt x="555005" y="55880"/>
                      <a:pt x="134635" y="111760"/>
                      <a:pt x="30495" y="205740"/>
                    </a:cubicBezTo>
                    <a:cubicBezTo>
                      <a:pt x="-73645" y="299720"/>
                      <a:pt x="355615" y="429260"/>
                      <a:pt x="350535" y="563880"/>
                    </a:cubicBezTo>
                    <a:cubicBezTo>
                      <a:pt x="345455" y="698500"/>
                      <a:pt x="2555" y="896620"/>
                      <a:pt x="15" y="1013460"/>
                    </a:cubicBezTo>
                    <a:cubicBezTo>
                      <a:pt x="-2525" y="1130300"/>
                      <a:pt x="311165" y="1169670"/>
                      <a:pt x="335295" y="1264920"/>
                    </a:cubicBezTo>
                    <a:cubicBezTo>
                      <a:pt x="359425" y="1360170"/>
                      <a:pt x="175275" y="1534160"/>
                      <a:pt x="144795" y="1584960"/>
                    </a:cubicBezTo>
                    <a:cubicBezTo>
                      <a:pt x="114315" y="1635760"/>
                      <a:pt x="133365" y="1602740"/>
                      <a:pt x="152415" y="1569720"/>
                    </a:cubicBezTo>
                  </a:path>
                </a:pathLst>
              </a:custGeom>
              <a:noFill/>
              <a:ln w="1270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Freeform 352"/>
              <p:cNvSpPr/>
              <p:nvPr/>
            </p:nvSpPr>
            <p:spPr>
              <a:xfrm flipV="1">
                <a:off x="8595345" y="3581400"/>
                <a:ext cx="975375" cy="1611169"/>
              </a:xfrm>
              <a:custGeom>
                <a:avLst/>
                <a:gdLst>
                  <a:gd name="connsiteX0" fmla="*/ 975375 w 975375"/>
                  <a:gd name="connsiteY0" fmla="*/ 0 h 1611169"/>
                  <a:gd name="connsiteX1" fmla="*/ 30495 w 975375"/>
                  <a:gd name="connsiteY1" fmla="*/ 205740 h 1611169"/>
                  <a:gd name="connsiteX2" fmla="*/ 350535 w 975375"/>
                  <a:gd name="connsiteY2" fmla="*/ 563880 h 1611169"/>
                  <a:gd name="connsiteX3" fmla="*/ 15 w 975375"/>
                  <a:gd name="connsiteY3" fmla="*/ 1013460 h 1611169"/>
                  <a:gd name="connsiteX4" fmla="*/ 335295 w 975375"/>
                  <a:gd name="connsiteY4" fmla="*/ 1264920 h 1611169"/>
                  <a:gd name="connsiteX5" fmla="*/ 144795 w 975375"/>
                  <a:gd name="connsiteY5" fmla="*/ 1584960 h 1611169"/>
                  <a:gd name="connsiteX6" fmla="*/ 152415 w 975375"/>
                  <a:gd name="connsiteY6" fmla="*/ 1569720 h 161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5375" h="1611169">
                    <a:moveTo>
                      <a:pt x="975375" y="0"/>
                    </a:moveTo>
                    <a:cubicBezTo>
                      <a:pt x="555005" y="55880"/>
                      <a:pt x="134635" y="111760"/>
                      <a:pt x="30495" y="205740"/>
                    </a:cubicBezTo>
                    <a:cubicBezTo>
                      <a:pt x="-73645" y="299720"/>
                      <a:pt x="355615" y="429260"/>
                      <a:pt x="350535" y="563880"/>
                    </a:cubicBezTo>
                    <a:cubicBezTo>
                      <a:pt x="345455" y="698500"/>
                      <a:pt x="2555" y="896620"/>
                      <a:pt x="15" y="1013460"/>
                    </a:cubicBezTo>
                    <a:cubicBezTo>
                      <a:pt x="-2525" y="1130300"/>
                      <a:pt x="311165" y="1169670"/>
                      <a:pt x="335295" y="1264920"/>
                    </a:cubicBezTo>
                    <a:cubicBezTo>
                      <a:pt x="359425" y="1360170"/>
                      <a:pt x="175275" y="1534160"/>
                      <a:pt x="144795" y="1584960"/>
                    </a:cubicBezTo>
                    <a:cubicBezTo>
                      <a:pt x="114315" y="1635760"/>
                      <a:pt x="133365" y="1602740"/>
                      <a:pt x="152415" y="1569720"/>
                    </a:cubicBezTo>
                  </a:path>
                </a:pathLst>
              </a:custGeom>
              <a:noFill/>
              <a:ln w="12700">
                <a:solidFill>
                  <a:srgbClr val="C00000"/>
                </a:solidFill>
                <a:tailEnd type="triangle" w="lg" len="lg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5355534" y="3352796"/>
              <a:ext cx="6216412" cy="439698"/>
              <a:chOff x="4984871" y="3704478"/>
              <a:chExt cx="6826129" cy="439698"/>
            </a:xfrm>
          </p:grpSpPr>
          <p:cxnSp>
            <p:nvCxnSpPr>
              <p:cNvPr id="356" name="Straight Connector 355"/>
              <p:cNvCxnSpPr/>
              <p:nvPr/>
            </p:nvCxnSpPr>
            <p:spPr>
              <a:xfrm flipV="1">
                <a:off x="4984871" y="3933572"/>
                <a:ext cx="6597529" cy="2161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7" name="Group 356"/>
              <p:cNvGrpSpPr/>
              <p:nvPr/>
            </p:nvGrpSpPr>
            <p:grpSpPr>
              <a:xfrm>
                <a:off x="11529060" y="3704478"/>
                <a:ext cx="281940" cy="439698"/>
                <a:chOff x="9593580" y="1341120"/>
                <a:chExt cx="281940" cy="439698"/>
              </a:xfrm>
            </p:grpSpPr>
            <p:sp>
              <p:nvSpPr>
                <p:cNvPr id="358" name="TextBox 357"/>
                <p:cNvSpPr txBox="1"/>
                <p:nvPr/>
              </p:nvSpPr>
              <p:spPr>
                <a:xfrm>
                  <a:off x="9593580" y="1341120"/>
                  <a:ext cx="281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359" name="TextBox 358"/>
                <p:cNvSpPr txBox="1"/>
                <p:nvPr/>
              </p:nvSpPr>
              <p:spPr>
                <a:xfrm>
                  <a:off x="9716149" y="1411486"/>
                  <a:ext cx="1136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</a:t>
                  </a:r>
                </a:p>
              </p:txBody>
            </p:sp>
          </p:grpSp>
        </p:grpSp>
      </p:grpSp>
      <p:sp>
        <p:nvSpPr>
          <p:cNvPr id="361" name="Title 1"/>
          <p:cNvSpPr txBox="1">
            <a:spLocks/>
          </p:cNvSpPr>
          <p:nvPr/>
        </p:nvSpPr>
        <p:spPr>
          <a:xfrm>
            <a:off x="609600" y="43400"/>
            <a:ext cx="10227733" cy="887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Ion-current fraction is determined by space-charge balance </a:t>
            </a:r>
          </a:p>
        </p:txBody>
      </p:sp>
      <p:sp>
        <p:nvSpPr>
          <p:cNvPr id="365" name="Content Placeholder 2"/>
          <p:cNvSpPr txBox="1">
            <a:spLocks/>
          </p:cNvSpPr>
          <p:nvPr/>
        </p:nvSpPr>
        <p:spPr>
          <a:xfrm>
            <a:off x="231457" y="1377970"/>
            <a:ext cx="5115779" cy="3949651"/>
          </a:xfrm>
          <a:prstGeom prst="rect">
            <a:avLst/>
          </a:prstGeom>
        </p:spPr>
        <p:txBody>
          <a:bodyPr>
            <a:noAutofit/>
          </a:bodyPr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buClr>
                <a:srgbClr val="0000FF"/>
              </a:buClr>
              <a:buSzPct val="120000"/>
            </a:pPr>
            <a:r>
              <a:rPr lang="en-US" sz="1800" dirty="0"/>
              <a:t>Assume balance of ions and electrons in gap (otherwise, charge would be pulled in)</a:t>
            </a:r>
          </a:p>
          <a:p>
            <a:pPr>
              <a:spcBef>
                <a:spcPts val="1800"/>
              </a:spcBef>
              <a:buClr>
                <a:srgbClr val="0000FF"/>
              </a:buClr>
              <a:buSzPct val="120000"/>
            </a:pPr>
            <a:r>
              <a:rPr lang="en-US" sz="1800" dirty="0"/>
              <a:t>Current ~ 1 / (time of particle in gap)</a:t>
            </a:r>
          </a:p>
          <a:p>
            <a:pPr>
              <a:spcBef>
                <a:spcPts val="1800"/>
              </a:spcBef>
              <a:buClr>
                <a:srgbClr val="0000FF"/>
              </a:buClr>
              <a:buSzPct val="120000"/>
            </a:pPr>
            <a:r>
              <a:rPr lang="en-US" sz="1800" b="1" dirty="0">
                <a:sym typeface="Symbol"/>
              </a:rPr>
              <a:t></a:t>
            </a:r>
            <a:r>
              <a:rPr lang="en-US" sz="1800" dirty="0">
                <a:sym typeface="Symbol"/>
              </a:rPr>
              <a:t> Current ~ velocity / distance across</a:t>
            </a:r>
          </a:p>
          <a:p>
            <a:pPr>
              <a:spcBef>
                <a:spcPts val="1800"/>
              </a:spcBef>
              <a:buClr>
                <a:srgbClr val="0000FF"/>
              </a:buClr>
              <a:buSzPct val="120000"/>
            </a:pPr>
            <a:r>
              <a:rPr lang="en-US" sz="1800" dirty="0">
                <a:sym typeface="Symbol"/>
              </a:rPr>
              <a:t>Relativistic limit to electron velocity reduces electron fraction below estimates at right</a:t>
            </a:r>
            <a:endParaRPr lang="en-US" sz="1800" dirty="0"/>
          </a:p>
          <a:p>
            <a:pPr>
              <a:spcBef>
                <a:spcPts val="1800"/>
              </a:spcBef>
              <a:buClr>
                <a:srgbClr val="0000FF"/>
              </a:buClr>
              <a:buSzPct val="120000"/>
            </a:pPr>
            <a:r>
              <a:rPr lang="en-US" sz="1800" dirty="0"/>
              <a:t>Full analytic treatment and numerical modeling confirm these simple arguments to within roughly a factor of two</a:t>
            </a:r>
          </a:p>
          <a:p>
            <a:pPr>
              <a:spcBef>
                <a:spcPts val="1800"/>
              </a:spcBef>
              <a:buClr>
                <a:srgbClr val="0000FF"/>
              </a:buClr>
              <a:buSzPct val="120000"/>
            </a:pPr>
            <a:r>
              <a:rPr lang="en-US" sz="1800" b="1" dirty="0"/>
              <a:t>The ion fraction can exceed 50% under the conditions of our experiments</a:t>
            </a:r>
          </a:p>
        </p:txBody>
      </p:sp>
      <p:sp>
        <p:nvSpPr>
          <p:cNvPr id="366" name="TextBox 365"/>
          <p:cNvSpPr txBox="1"/>
          <p:nvPr/>
        </p:nvSpPr>
        <p:spPr>
          <a:xfrm>
            <a:off x="5185266" y="1149408"/>
            <a:ext cx="1838757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Bipolar flow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Ii /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~ (m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/ m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i)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1/2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7075746" y="1149408"/>
            <a:ext cx="183875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Pinched flow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Ii /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~ (m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/ m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i)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1/2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 R / D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9035242" y="1149408"/>
            <a:ext cx="1838757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Reflexing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Ii /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Ie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~ (m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/ m</a:t>
            </a:r>
            <a:r>
              <a:rPr lang="en-US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i)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1/2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 R / D * 2</a:t>
            </a:r>
          </a:p>
        </p:txBody>
      </p:sp>
    </p:spTree>
    <p:extLst>
      <p:ext uri="{BB962C8B-B14F-4D97-AF65-F5344CB8AC3E}">
        <p14:creationId xmlns:p14="http://schemas.microsoft.com/office/powerpoint/2010/main" val="339601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40750"/>
            <a:ext cx="10471573" cy="887895"/>
          </a:xfrm>
        </p:spPr>
        <p:txBody>
          <a:bodyPr/>
          <a:lstStyle/>
          <a:p>
            <a:r>
              <a:rPr lang="en-US" dirty="0"/>
              <a:t>The “backless” diode (Stephanakis, c. 1990) gave a dramatic reduction in debris with a slight increase in ion efficiency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" b="1680"/>
          <a:stretch/>
        </p:blipFill>
        <p:spPr bwMode="auto">
          <a:xfrm>
            <a:off x="7701749" y="3307080"/>
            <a:ext cx="3844244" cy="3414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288734"/>
            <a:ext cx="4451985" cy="226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7989" r="2043" b="19764"/>
          <a:stretch/>
        </p:blipFill>
        <p:spPr bwMode="auto">
          <a:xfrm>
            <a:off x="457201" y="3787140"/>
            <a:ext cx="4328160" cy="223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8" b="2906"/>
          <a:stretch/>
        </p:blipFill>
        <p:spPr bwMode="auto">
          <a:xfrm>
            <a:off x="7701749" y="1112520"/>
            <a:ext cx="3323271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82331" y="1794548"/>
            <a:ext cx="1741338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Ion / total current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99753" y="4631590"/>
            <a:ext cx="1465027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Impulse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6721" y="1362610"/>
            <a:ext cx="1465027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Standard PRD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301" y="5424070"/>
            <a:ext cx="1465027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Backless PRD</a:t>
            </a:r>
          </a:p>
        </p:txBody>
      </p:sp>
      <p:sp>
        <p:nvSpPr>
          <p:cNvPr id="17" name="Slide Number Placeholder 4"/>
          <p:cNvSpPr txBox="1">
            <a:spLocks/>
          </p:cNvSpPr>
          <p:nvPr/>
        </p:nvSpPr>
        <p:spPr>
          <a:xfrm>
            <a:off x="11353800" y="6508751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ADCAA6-1A55-4853-A8F7-F42E80852813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1455" y="6229621"/>
            <a:ext cx="782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3363" indent="-233363">
              <a:buClr>
                <a:srgbClr val="063DE8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Diode operation seems to be the same in spite of different electron flow!</a:t>
            </a:r>
          </a:p>
        </p:txBody>
      </p:sp>
    </p:spTree>
    <p:extLst>
      <p:ext uri="{BB962C8B-B14F-4D97-AF65-F5344CB8AC3E}">
        <p14:creationId xmlns:p14="http://schemas.microsoft.com/office/powerpoint/2010/main" val="229427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thin foil separates diode vacuum from transport chamber, and facilitates ion-current measurement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12</a:t>
            </a:fld>
            <a:endParaRPr lang="en-US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987676" y="1165860"/>
            <a:ext cx="5447664" cy="5464176"/>
            <a:chOff x="2987676" y="1165860"/>
            <a:chExt cx="5447664" cy="5464176"/>
          </a:xfrm>
        </p:grpSpPr>
        <p:sp>
          <p:nvSpPr>
            <p:cNvPr id="9" name="TextBox 8"/>
            <p:cNvSpPr txBox="1"/>
            <p:nvPr/>
          </p:nvSpPr>
          <p:spPr>
            <a:xfrm>
              <a:off x="4237590" y="1165860"/>
              <a:ext cx="923536" cy="30967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Cathode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74029" y="1165860"/>
              <a:ext cx="1371244" cy="30967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Ion Rogowski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817518" y="3298759"/>
              <a:ext cx="0" cy="151080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2987676" y="1699084"/>
              <a:ext cx="5076972" cy="4411760"/>
              <a:chOff x="3452496" y="2000967"/>
              <a:chExt cx="4399060" cy="3946302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3452496" y="2000967"/>
                <a:ext cx="4399060" cy="3946302"/>
                <a:chOff x="3452496" y="2000967"/>
                <a:chExt cx="4399060" cy="3946302"/>
              </a:xfrm>
            </p:grpSpPr>
            <p:pic>
              <p:nvPicPr>
                <p:cNvPr id="7" name="Picture 6" descr="TotalNoFrontRing.JPG"/>
                <p:cNvPicPr>
                  <a:picLocks noChangeAspect="1"/>
                </p:cNvPicPr>
                <p:nvPr/>
              </p:nvPicPr>
              <p:blipFill>
                <a:blip r:embed="rId2" cstate="print"/>
                <a:srcRect l="23674" t="18199" r="32552" b="18199"/>
                <a:stretch>
                  <a:fillRect/>
                </a:stretch>
              </p:blipFill>
              <p:spPr>
                <a:xfrm>
                  <a:off x="3452496" y="2000967"/>
                  <a:ext cx="4399060" cy="3946302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4647848" y="2777490"/>
                  <a:ext cx="58973" cy="465141"/>
                  <a:chOff x="4647848" y="2777490"/>
                  <a:chExt cx="58973" cy="465141"/>
                </a:xfrm>
              </p:grpSpPr>
              <p:sp>
                <p:nvSpPr>
                  <p:cNvPr id="20" name="Rectangle 19"/>
                  <p:cNvSpPr/>
                  <p:nvPr/>
                </p:nvSpPr>
                <p:spPr>
                  <a:xfrm>
                    <a:off x="4649753" y="2777490"/>
                    <a:ext cx="57068" cy="392430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ight Triangle 22"/>
                  <p:cNvSpPr/>
                  <p:nvPr/>
                </p:nvSpPr>
                <p:spPr>
                  <a:xfrm flipV="1">
                    <a:off x="4647848" y="3169920"/>
                    <a:ext cx="57068" cy="72711"/>
                  </a:xfrm>
                  <a:prstGeom prst="rtTriangl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 flipV="1">
                  <a:off x="4643420" y="4998901"/>
                  <a:ext cx="58973" cy="465141"/>
                  <a:chOff x="4647848" y="2777490"/>
                  <a:chExt cx="58973" cy="465141"/>
                </a:xfrm>
              </p:grpSpPr>
              <p:sp>
                <p:nvSpPr>
                  <p:cNvPr id="27" name="Rectangle 26"/>
                  <p:cNvSpPr/>
                  <p:nvPr/>
                </p:nvSpPr>
                <p:spPr>
                  <a:xfrm>
                    <a:off x="4649753" y="2777490"/>
                    <a:ext cx="57068" cy="392430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Right Triangle 27"/>
                  <p:cNvSpPr/>
                  <p:nvPr/>
                </p:nvSpPr>
                <p:spPr>
                  <a:xfrm flipV="1">
                    <a:off x="4647848" y="3169920"/>
                    <a:ext cx="57068" cy="72711"/>
                  </a:xfrm>
                  <a:prstGeom prst="rtTriangl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2" name="Straight Connector 11"/>
              <p:cNvCxnSpPr/>
              <p:nvPr/>
            </p:nvCxnSpPr>
            <p:spPr>
              <a:xfrm flipH="1">
                <a:off x="4635776" y="3242631"/>
                <a:ext cx="17787" cy="177913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4430900" y="6320366"/>
              <a:ext cx="1084489" cy="30967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Anode foil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00792" y="3654242"/>
              <a:ext cx="766283" cy="30967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Kimfol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624209" y="1521343"/>
              <a:ext cx="193309" cy="159967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5784065" y="1432473"/>
              <a:ext cx="579928" cy="151080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6267338" y="3476501"/>
              <a:ext cx="1643129" cy="1421932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4" idx="1"/>
            </p:cNvCxnSpPr>
            <p:nvPr/>
          </p:nvCxnSpPr>
          <p:spPr>
            <a:xfrm flipH="1">
              <a:off x="4817520" y="3809078"/>
              <a:ext cx="483272" cy="229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3" idx="0"/>
            </p:cNvCxnSpPr>
            <p:nvPr/>
          </p:nvCxnSpPr>
          <p:spPr>
            <a:xfrm flipH="1" flipV="1">
              <a:off x="4430900" y="4987304"/>
              <a:ext cx="542245" cy="1333061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717157" y="4898433"/>
              <a:ext cx="718183" cy="30967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Snout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4825140" y="3348990"/>
              <a:ext cx="0" cy="1460573"/>
            </a:xfrm>
            <a:prstGeom prst="line">
              <a:avLst/>
            </a:prstGeom>
            <a:ln w="19050">
              <a:solidFill>
                <a:srgbClr val="00B0F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7623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arrangement for ion-beam testing then and now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13</a:t>
            </a:fld>
            <a:endParaRPr lang="en-US" altLang="en-US"/>
          </a:p>
        </p:txBody>
      </p:sp>
      <p:grpSp>
        <p:nvGrpSpPr>
          <p:cNvPr id="109" name="Group 108"/>
          <p:cNvGrpSpPr>
            <a:grpSpLocks/>
          </p:cNvGrpSpPr>
          <p:nvPr/>
        </p:nvGrpSpPr>
        <p:grpSpPr bwMode="auto">
          <a:xfrm>
            <a:off x="2611094" y="1130495"/>
            <a:ext cx="6141404" cy="4945696"/>
            <a:chOff x="81" y="933"/>
            <a:chExt cx="3398" cy="2746"/>
          </a:xfrm>
        </p:grpSpPr>
        <p:sp>
          <p:nvSpPr>
            <p:cNvPr id="110" name="Text Box 56"/>
            <p:cNvSpPr txBox="1">
              <a:spLocks noChangeArrowheads="1"/>
            </p:cNvSpPr>
            <p:nvPr/>
          </p:nvSpPr>
          <p:spPr bwMode="auto">
            <a:xfrm>
              <a:off x="432" y="3004"/>
              <a:ext cx="756" cy="393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sz="2000" b="0" i="1" dirty="0"/>
                <a:t>I </a:t>
              </a:r>
              <a:r>
                <a:rPr lang="en-US" altLang="en-US" sz="2000" b="0" i="1" dirty="0">
                  <a:sym typeface="Symbol" pitchFamily="18" charset="2"/>
                </a:rPr>
                <a:t> R / D</a:t>
              </a:r>
            </a:p>
            <a:p>
              <a:pPr algn="ctr"/>
              <a:r>
                <a:rPr lang="en-US" altLang="en-US" sz="2000" b="0" i="1" dirty="0">
                  <a:sym typeface="Symbol" pitchFamily="18" charset="2"/>
                </a:rPr>
                <a:t>D = D</a:t>
              </a:r>
              <a:r>
                <a:rPr lang="en-US" altLang="en-US" sz="2000" b="0" i="1" baseline="-25000" dirty="0">
                  <a:sym typeface="Symbol" pitchFamily="18" charset="2"/>
                </a:rPr>
                <a:t>0</a:t>
              </a:r>
              <a:r>
                <a:rPr lang="en-US" altLang="en-US" sz="2000" b="0" i="1" dirty="0">
                  <a:sym typeface="Symbol" pitchFamily="18" charset="2"/>
                </a:rPr>
                <a:t> - </a:t>
              </a:r>
              <a:r>
                <a:rPr lang="en-US" altLang="en-US" sz="2000" b="0" i="1" dirty="0" err="1">
                  <a:sym typeface="Symbol" pitchFamily="18" charset="2"/>
                </a:rPr>
                <a:t>vt</a:t>
              </a:r>
              <a:endParaRPr lang="en-US" altLang="en-US" sz="2000" b="0" i="1" dirty="0">
                <a:sym typeface="Symbol" pitchFamily="18" charset="2"/>
              </a:endParaRPr>
            </a:p>
          </p:txBody>
        </p:sp>
        <p:sp>
          <p:nvSpPr>
            <p:cNvPr id="111" name="Line 57"/>
            <p:cNvSpPr>
              <a:spLocks noChangeShapeType="1"/>
            </p:cNvSpPr>
            <p:nvPr/>
          </p:nvSpPr>
          <p:spPr bwMode="auto">
            <a:xfrm flipV="1">
              <a:off x="1254" y="2153"/>
              <a:ext cx="2225" cy="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12" name="Group 111"/>
            <p:cNvGrpSpPr>
              <a:grpSpLocks/>
            </p:cNvGrpSpPr>
            <p:nvPr/>
          </p:nvGrpSpPr>
          <p:grpSpPr bwMode="auto">
            <a:xfrm>
              <a:off x="1084" y="2028"/>
              <a:ext cx="238" cy="248"/>
              <a:chOff x="4122" y="2221"/>
              <a:chExt cx="238" cy="248"/>
            </a:xfrm>
          </p:grpSpPr>
          <p:sp>
            <p:nvSpPr>
              <p:cNvPr id="158" name="Text Box 59"/>
              <p:cNvSpPr txBox="1">
                <a:spLocks noChangeArrowheads="1"/>
              </p:cNvSpPr>
              <p:nvPr/>
            </p:nvSpPr>
            <p:spPr bwMode="auto">
              <a:xfrm>
                <a:off x="4122" y="2221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altLang="en-US" b="0"/>
                  <a:t>C</a:t>
                </a:r>
              </a:p>
            </p:txBody>
          </p:sp>
          <p:sp>
            <p:nvSpPr>
              <p:cNvPr id="159" name="Text Box 60"/>
              <p:cNvSpPr txBox="1">
                <a:spLocks noChangeArrowheads="1"/>
              </p:cNvSpPr>
              <p:nvPr/>
            </p:nvSpPr>
            <p:spPr bwMode="auto">
              <a:xfrm>
                <a:off x="4173" y="2257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FFFF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altLang="en-US" b="0"/>
                  <a:t>L</a:t>
                </a:r>
              </a:p>
            </p:txBody>
          </p:sp>
        </p:grpSp>
        <p:grpSp>
          <p:nvGrpSpPr>
            <p:cNvPr id="113" name="Group 112"/>
            <p:cNvGrpSpPr>
              <a:grpSpLocks/>
            </p:cNvGrpSpPr>
            <p:nvPr/>
          </p:nvGrpSpPr>
          <p:grpSpPr bwMode="auto">
            <a:xfrm>
              <a:off x="1568" y="1221"/>
              <a:ext cx="1840" cy="1879"/>
              <a:chOff x="1667" y="1218"/>
              <a:chExt cx="1840" cy="1879"/>
            </a:xfrm>
          </p:grpSpPr>
          <p:sp>
            <p:nvSpPr>
              <p:cNvPr id="136" name="Oval 135"/>
              <p:cNvSpPr>
                <a:spLocks noChangeArrowheads="1"/>
              </p:cNvSpPr>
              <p:nvPr/>
            </p:nvSpPr>
            <p:spPr bwMode="auto">
              <a:xfrm flipV="1">
                <a:off x="2230" y="2862"/>
                <a:ext cx="87" cy="92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>
                <a:off x="2232" y="1361"/>
                <a:ext cx="87" cy="92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Rectangle 137"/>
              <p:cNvSpPr>
                <a:spLocks noChangeArrowheads="1"/>
              </p:cNvSpPr>
              <p:nvPr/>
            </p:nvSpPr>
            <p:spPr bwMode="auto">
              <a:xfrm>
                <a:off x="1667" y="1573"/>
                <a:ext cx="56" cy="120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Line 65"/>
              <p:cNvSpPr>
                <a:spLocks noChangeShapeType="1"/>
              </p:cNvSpPr>
              <p:nvPr/>
            </p:nvSpPr>
            <p:spPr bwMode="auto">
              <a:xfrm>
                <a:off x="1713" y="1576"/>
                <a:ext cx="5" cy="1157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Rectangle 139"/>
              <p:cNvSpPr>
                <a:spLocks noChangeArrowheads="1"/>
              </p:cNvSpPr>
              <p:nvPr/>
            </p:nvSpPr>
            <p:spPr bwMode="auto">
              <a:xfrm>
                <a:off x="1896" y="1578"/>
                <a:ext cx="331" cy="5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Line 67"/>
              <p:cNvSpPr>
                <a:spLocks noChangeShapeType="1"/>
              </p:cNvSpPr>
              <p:nvPr/>
            </p:nvSpPr>
            <p:spPr bwMode="auto">
              <a:xfrm flipH="1" flipV="1">
                <a:off x="2222" y="1218"/>
                <a:ext cx="3" cy="4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Line 68"/>
              <p:cNvSpPr>
                <a:spLocks noChangeShapeType="1"/>
              </p:cNvSpPr>
              <p:nvPr/>
            </p:nvSpPr>
            <p:spPr bwMode="auto">
              <a:xfrm>
                <a:off x="2329" y="1346"/>
                <a:ext cx="0" cy="3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Line 69"/>
              <p:cNvSpPr>
                <a:spLocks noChangeShapeType="1"/>
              </p:cNvSpPr>
              <p:nvPr/>
            </p:nvSpPr>
            <p:spPr bwMode="auto">
              <a:xfrm flipH="1">
                <a:off x="2023" y="1672"/>
                <a:ext cx="30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Line 70"/>
              <p:cNvSpPr>
                <a:spLocks noChangeShapeType="1"/>
              </p:cNvSpPr>
              <p:nvPr/>
            </p:nvSpPr>
            <p:spPr bwMode="auto">
              <a:xfrm flipH="1">
                <a:off x="2217" y="1346"/>
                <a:ext cx="11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Line 71"/>
              <p:cNvSpPr>
                <a:spLocks noChangeShapeType="1"/>
              </p:cNvSpPr>
              <p:nvPr/>
            </p:nvSpPr>
            <p:spPr bwMode="auto">
              <a:xfrm flipV="1">
                <a:off x="1677" y="1249"/>
                <a:ext cx="0" cy="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Line 72"/>
              <p:cNvSpPr>
                <a:spLocks noChangeShapeType="1"/>
              </p:cNvSpPr>
              <p:nvPr/>
            </p:nvSpPr>
            <p:spPr bwMode="auto">
              <a:xfrm>
                <a:off x="2217" y="1274"/>
                <a:ext cx="129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Rectangle 146"/>
              <p:cNvSpPr>
                <a:spLocks noChangeArrowheads="1"/>
              </p:cNvSpPr>
              <p:nvPr/>
            </p:nvSpPr>
            <p:spPr bwMode="auto">
              <a:xfrm flipV="1">
                <a:off x="1894" y="2681"/>
                <a:ext cx="331" cy="5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8" name="Line 74"/>
              <p:cNvSpPr>
                <a:spLocks noChangeShapeType="1"/>
              </p:cNvSpPr>
              <p:nvPr/>
            </p:nvSpPr>
            <p:spPr bwMode="auto">
              <a:xfrm flipH="1">
                <a:off x="2220" y="2687"/>
                <a:ext cx="3" cy="4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9" name="Line 75"/>
              <p:cNvSpPr>
                <a:spLocks noChangeShapeType="1"/>
              </p:cNvSpPr>
              <p:nvPr/>
            </p:nvSpPr>
            <p:spPr bwMode="auto">
              <a:xfrm flipV="1">
                <a:off x="2327" y="2643"/>
                <a:ext cx="0" cy="3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0" name="Line 76"/>
              <p:cNvSpPr>
                <a:spLocks noChangeShapeType="1"/>
              </p:cNvSpPr>
              <p:nvPr/>
            </p:nvSpPr>
            <p:spPr bwMode="auto">
              <a:xfrm flipH="1" flipV="1">
                <a:off x="2021" y="2642"/>
                <a:ext cx="306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1" name="Line 77"/>
              <p:cNvSpPr>
                <a:spLocks noChangeShapeType="1"/>
              </p:cNvSpPr>
              <p:nvPr/>
            </p:nvSpPr>
            <p:spPr bwMode="auto">
              <a:xfrm flipH="1" flipV="1">
                <a:off x="2215" y="2968"/>
                <a:ext cx="112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2" name="Line 78"/>
              <p:cNvSpPr>
                <a:spLocks noChangeShapeType="1"/>
              </p:cNvSpPr>
              <p:nvPr/>
            </p:nvSpPr>
            <p:spPr bwMode="auto">
              <a:xfrm flipV="1">
                <a:off x="2215" y="3040"/>
                <a:ext cx="1290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3" name="Line 79"/>
              <p:cNvSpPr>
                <a:spLocks noChangeShapeType="1"/>
              </p:cNvSpPr>
              <p:nvPr/>
            </p:nvSpPr>
            <p:spPr bwMode="auto">
              <a:xfrm>
                <a:off x="3499" y="1272"/>
                <a:ext cx="5" cy="176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4" name="Line 80"/>
              <p:cNvSpPr>
                <a:spLocks noChangeShapeType="1"/>
              </p:cNvSpPr>
              <p:nvPr/>
            </p:nvSpPr>
            <p:spPr bwMode="auto">
              <a:xfrm>
                <a:off x="2026" y="1670"/>
                <a:ext cx="0" cy="970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Rectangle 154"/>
              <p:cNvSpPr>
                <a:spLocks noChangeArrowheads="1"/>
              </p:cNvSpPr>
              <p:nvPr/>
            </p:nvSpPr>
            <p:spPr bwMode="auto">
              <a:xfrm>
                <a:off x="2775" y="1915"/>
                <a:ext cx="153" cy="480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Rectangle 155"/>
              <p:cNvSpPr>
                <a:spLocks noChangeArrowheads="1"/>
              </p:cNvSpPr>
              <p:nvPr/>
            </p:nvSpPr>
            <p:spPr bwMode="auto">
              <a:xfrm>
                <a:off x="1690" y="2631"/>
                <a:ext cx="28" cy="101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7" name="Line 83"/>
              <p:cNvSpPr>
                <a:spLocks noChangeShapeType="1"/>
              </p:cNvSpPr>
              <p:nvPr/>
            </p:nvSpPr>
            <p:spPr bwMode="auto">
              <a:xfrm flipV="1">
                <a:off x="1681" y="2626"/>
                <a:ext cx="0" cy="4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600" b="1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4" name="Text Box 84"/>
            <p:cNvSpPr txBox="1">
              <a:spLocks noChangeArrowheads="1"/>
            </p:cNvSpPr>
            <p:nvPr/>
          </p:nvSpPr>
          <p:spPr bwMode="auto">
            <a:xfrm>
              <a:off x="2366" y="2383"/>
              <a:ext cx="7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b="0"/>
                <a:t>  test object</a:t>
              </a:r>
            </a:p>
          </p:txBody>
        </p:sp>
        <p:sp>
          <p:nvSpPr>
            <p:cNvPr id="115" name="Text Box 85"/>
            <p:cNvSpPr txBox="1">
              <a:spLocks noChangeArrowheads="1"/>
            </p:cNvSpPr>
            <p:nvPr/>
          </p:nvSpPr>
          <p:spPr bwMode="auto">
            <a:xfrm>
              <a:off x="207" y="2576"/>
              <a:ext cx="90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b="0"/>
                <a:t>e-beam dump</a:t>
              </a:r>
            </a:p>
          </p:txBody>
        </p:sp>
        <p:sp>
          <p:nvSpPr>
            <p:cNvPr id="116" name="Text Box 86"/>
            <p:cNvSpPr txBox="1">
              <a:spLocks noChangeArrowheads="1"/>
            </p:cNvSpPr>
            <p:nvPr/>
          </p:nvSpPr>
          <p:spPr bwMode="auto">
            <a:xfrm>
              <a:off x="830" y="1642"/>
              <a:ext cx="67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b="0"/>
                <a:t>anode foil</a:t>
              </a:r>
            </a:p>
          </p:txBody>
        </p:sp>
        <p:sp>
          <p:nvSpPr>
            <p:cNvPr id="117" name="Text Box 87"/>
            <p:cNvSpPr txBox="1">
              <a:spLocks noChangeArrowheads="1"/>
            </p:cNvSpPr>
            <p:nvPr/>
          </p:nvSpPr>
          <p:spPr bwMode="auto">
            <a:xfrm>
              <a:off x="1397" y="933"/>
              <a:ext cx="72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b="0"/>
                <a:t>ion current</a:t>
              </a:r>
            </a:p>
          </p:txBody>
        </p:sp>
        <p:sp>
          <p:nvSpPr>
            <p:cNvPr id="118" name="Text Box 88"/>
            <p:cNvSpPr txBox="1">
              <a:spLocks noChangeArrowheads="1"/>
            </p:cNvSpPr>
            <p:nvPr/>
          </p:nvSpPr>
          <p:spPr bwMode="auto">
            <a:xfrm>
              <a:off x="1501" y="3129"/>
              <a:ext cx="57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 b="0"/>
                <a:t>cathode</a:t>
              </a:r>
            </a:p>
          </p:txBody>
        </p:sp>
        <p:sp>
          <p:nvSpPr>
            <p:cNvPr id="119" name="Text Box 89"/>
            <p:cNvSpPr txBox="1">
              <a:spLocks noChangeArrowheads="1"/>
            </p:cNvSpPr>
            <p:nvPr/>
          </p:nvSpPr>
          <p:spPr bwMode="auto">
            <a:xfrm>
              <a:off x="2293" y="1318"/>
              <a:ext cx="1067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b="0"/>
                <a:t>entrance foil</a:t>
              </a:r>
            </a:p>
            <a:p>
              <a:pPr algn="ctr"/>
              <a:r>
                <a:rPr lang="en-US" altLang="en-US" b="0"/>
                <a:t>(1.8-</a:t>
              </a:r>
              <a:r>
                <a:rPr lang="en-US" altLang="en-US" b="0">
                  <a:cs typeface="Arial" pitchFamily="34" charset="0"/>
                </a:rPr>
                <a:t>µ </a:t>
              </a:r>
              <a:r>
                <a:rPr lang="en-US" altLang="en-US" b="0"/>
                <a:t>“Kimfol”)</a:t>
              </a:r>
            </a:p>
            <a:p>
              <a:pPr algn="ctr"/>
              <a:r>
                <a:rPr lang="en-US" altLang="en-US" b="0"/>
                <a:t>setback = (1-2)D</a:t>
              </a:r>
            </a:p>
          </p:txBody>
        </p:sp>
        <p:sp>
          <p:nvSpPr>
            <p:cNvPr id="120" name="Text Box 90"/>
            <p:cNvSpPr txBox="1">
              <a:spLocks noChangeArrowheads="1"/>
            </p:cNvSpPr>
            <p:nvPr/>
          </p:nvSpPr>
          <p:spPr bwMode="auto">
            <a:xfrm>
              <a:off x="1672" y="1793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/>
                <a:t>R</a:t>
              </a:r>
            </a:p>
          </p:txBody>
        </p:sp>
        <p:sp>
          <p:nvSpPr>
            <p:cNvPr id="121" name="Text Box 91"/>
            <p:cNvSpPr txBox="1">
              <a:spLocks noChangeArrowheads="1"/>
            </p:cNvSpPr>
            <p:nvPr/>
          </p:nvSpPr>
          <p:spPr bwMode="auto">
            <a:xfrm>
              <a:off x="1637" y="2792"/>
              <a:ext cx="2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/>
                <a:t>D</a:t>
              </a:r>
            </a:p>
          </p:txBody>
        </p:sp>
        <p:sp>
          <p:nvSpPr>
            <p:cNvPr id="122" name="Line 92"/>
            <p:cNvSpPr>
              <a:spLocks noChangeShapeType="1"/>
            </p:cNvSpPr>
            <p:nvPr/>
          </p:nvSpPr>
          <p:spPr bwMode="auto">
            <a:xfrm>
              <a:off x="1355" y="1831"/>
              <a:ext cx="256" cy="1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3" name="Line 93"/>
            <p:cNvSpPr>
              <a:spLocks noChangeShapeType="1"/>
            </p:cNvSpPr>
            <p:nvPr/>
          </p:nvSpPr>
          <p:spPr bwMode="auto">
            <a:xfrm flipV="1">
              <a:off x="1859" y="2728"/>
              <a:ext cx="120" cy="4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4" name="Line 94"/>
            <p:cNvSpPr>
              <a:spLocks noChangeShapeType="1"/>
            </p:cNvSpPr>
            <p:nvPr/>
          </p:nvSpPr>
          <p:spPr bwMode="auto">
            <a:xfrm>
              <a:off x="1767" y="1123"/>
              <a:ext cx="331" cy="2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5" name="Line 95"/>
            <p:cNvSpPr>
              <a:spLocks noChangeShapeType="1"/>
            </p:cNvSpPr>
            <p:nvPr/>
          </p:nvSpPr>
          <p:spPr bwMode="auto">
            <a:xfrm flipH="1">
              <a:off x="1936" y="1774"/>
              <a:ext cx="364" cy="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6" name="Line 96"/>
            <p:cNvSpPr>
              <a:spLocks noChangeShapeType="1"/>
            </p:cNvSpPr>
            <p:nvPr/>
          </p:nvSpPr>
          <p:spPr bwMode="auto">
            <a:xfrm flipV="1">
              <a:off x="2874" y="2897"/>
              <a:ext cx="271" cy="4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7" name="Line 97"/>
            <p:cNvSpPr>
              <a:spLocks noChangeShapeType="1"/>
            </p:cNvSpPr>
            <p:nvPr/>
          </p:nvSpPr>
          <p:spPr bwMode="auto">
            <a:xfrm flipV="1">
              <a:off x="1705" y="1616"/>
              <a:ext cx="0" cy="5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8" name="Line 98"/>
            <p:cNvSpPr>
              <a:spLocks noChangeShapeType="1"/>
            </p:cNvSpPr>
            <p:nvPr/>
          </p:nvSpPr>
          <p:spPr bwMode="auto">
            <a:xfrm>
              <a:off x="1620" y="2782"/>
              <a:ext cx="19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9" name="Line 99"/>
            <p:cNvSpPr>
              <a:spLocks noChangeShapeType="1"/>
            </p:cNvSpPr>
            <p:nvPr/>
          </p:nvSpPr>
          <p:spPr bwMode="auto">
            <a:xfrm flipH="1">
              <a:off x="81" y="1470"/>
              <a:ext cx="149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0" name="Line 100"/>
            <p:cNvSpPr>
              <a:spLocks noChangeShapeType="1"/>
            </p:cNvSpPr>
            <p:nvPr/>
          </p:nvSpPr>
          <p:spPr bwMode="auto">
            <a:xfrm flipH="1">
              <a:off x="88" y="2885"/>
              <a:ext cx="149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1" name="Line 101"/>
            <p:cNvSpPr>
              <a:spLocks noChangeShapeType="1"/>
            </p:cNvSpPr>
            <p:nvPr/>
          </p:nvSpPr>
          <p:spPr bwMode="auto">
            <a:xfrm>
              <a:off x="83" y="1465"/>
              <a:ext cx="0" cy="14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2" name="Line 102"/>
            <p:cNvSpPr>
              <a:spLocks noChangeShapeType="1"/>
            </p:cNvSpPr>
            <p:nvPr/>
          </p:nvSpPr>
          <p:spPr bwMode="auto">
            <a:xfrm flipH="1">
              <a:off x="142" y="1714"/>
              <a:ext cx="554" cy="87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3" name="Line 103"/>
            <p:cNvSpPr>
              <a:spLocks noChangeShapeType="1"/>
            </p:cNvSpPr>
            <p:nvPr/>
          </p:nvSpPr>
          <p:spPr bwMode="auto">
            <a:xfrm>
              <a:off x="1933" y="2321"/>
              <a:ext cx="74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4" name="Text Box 104"/>
            <p:cNvSpPr txBox="1">
              <a:spLocks noChangeArrowheads="1"/>
            </p:cNvSpPr>
            <p:nvPr/>
          </p:nvSpPr>
          <p:spPr bwMode="auto">
            <a:xfrm>
              <a:off x="2122" y="2210"/>
              <a:ext cx="180" cy="2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r>
                <a:rPr lang="en-US" altLang="en-US"/>
                <a:t>z</a:t>
              </a:r>
            </a:p>
          </p:txBody>
        </p:sp>
        <p:sp>
          <p:nvSpPr>
            <p:cNvPr id="135" name="Text Box 105"/>
            <p:cNvSpPr txBox="1">
              <a:spLocks noChangeArrowheads="1"/>
            </p:cNvSpPr>
            <p:nvPr/>
          </p:nvSpPr>
          <p:spPr bwMode="auto">
            <a:xfrm>
              <a:off x="1956" y="3313"/>
              <a:ext cx="1368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en-US" b="0"/>
                <a:t>gas-filled (optional)</a:t>
              </a:r>
              <a:br>
                <a:rPr lang="en-US" altLang="en-US" b="0"/>
              </a:br>
              <a:r>
                <a:rPr lang="en-US" altLang="en-US" b="0"/>
                <a:t>transport-focusing cell</a:t>
              </a:r>
            </a:p>
          </p:txBody>
        </p:sp>
      </p:grpSp>
      <p:pic>
        <p:nvPicPr>
          <p:cNvPr id="160" name="Picture 11" descr="DSC0286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8" t="21135" r="26807" b="27022"/>
          <a:stretch/>
        </p:blipFill>
        <p:spPr bwMode="auto">
          <a:xfrm>
            <a:off x="9582861" y="4027133"/>
            <a:ext cx="2147420" cy="1745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7" t="21537" r="22573" b="16519"/>
          <a:stretch/>
        </p:blipFill>
        <p:spPr bwMode="auto">
          <a:xfrm>
            <a:off x="9497620" y="1681100"/>
            <a:ext cx="2147420" cy="184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" name="Text Box 5"/>
          <p:cNvSpPr txBox="1">
            <a:spLocks noChangeArrowheads="1"/>
          </p:cNvSpPr>
          <p:nvPr/>
        </p:nvSpPr>
        <p:spPr bwMode="auto">
          <a:xfrm>
            <a:off x="9869856" y="1280554"/>
            <a:ext cx="1415772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Mapping shot</a:t>
            </a:r>
          </a:p>
        </p:txBody>
      </p:sp>
      <p:sp>
        <p:nvSpPr>
          <p:cNvPr id="163" name="Text Box 5"/>
          <p:cNvSpPr txBox="1">
            <a:spLocks noChangeArrowheads="1"/>
          </p:cNvSpPr>
          <p:nvPr/>
        </p:nvSpPr>
        <p:spPr bwMode="auto">
          <a:xfrm>
            <a:off x="10127419" y="3636390"/>
            <a:ext cx="1063112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0" dirty="0">
                <a:latin typeface="Arial" panose="020B0604020202020204" pitchFamily="34" charset="0"/>
                <a:cs typeface="Arial" panose="020B0604020202020204" pitchFamily="34" charset="0"/>
              </a:rPr>
              <a:t>Data shot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1822101" y="6077462"/>
            <a:ext cx="721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3363" indent="-233363">
              <a:buClr>
                <a:srgbClr val="063DE8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Beam transport in vacuum appears to be the same as in 1-Torr air!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321143" y="1130495"/>
            <a:ext cx="3705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indent="-233363">
              <a:buClr>
                <a:srgbClr val="063DE8"/>
              </a:buClr>
              <a:buSzPct val="130000"/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Fluence on target inferred from peripheral calorimeters, based on mapping shots</a:t>
            </a:r>
          </a:p>
        </p:txBody>
      </p:sp>
    </p:spTree>
    <p:extLst>
      <p:ext uri="{BB962C8B-B14F-4D97-AF65-F5344CB8AC3E}">
        <p14:creationId xmlns:p14="http://schemas.microsoft.com/office/powerpoint/2010/main" val="1391069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300" y="106998"/>
            <a:ext cx="8855075" cy="809625"/>
          </a:xfrm>
        </p:spPr>
        <p:txBody>
          <a:bodyPr/>
          <a:lstStyle/>
          <a:p>
            <a:r>
              <a:rPr lang="en-US" altLang="en-US" dirty="0"/>
              <a:t>A wide array of beam diagnostics are applied to ion-beam NWES experiments</a:t>
            </a: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>
          <a:xfrm>
            <a:off x="241300" y="1577975"/>
            <a:ext cx="10777220" cy="4916488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sz="1800" dirty="0"/>
              <a:t>Low current density (fluence)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/>
              <a:t>Calorimetry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/>
              <a:t>Nuclear activation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 err="1"/>
              <a:t>Radiochromic</a:t>
            </a:r>
            <a:r>
              <a:rPr lang="en-US" altLang="en-US" dirty="0"/>
              <a:t> film, depth-dose stack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>
                <a:solidFill>
                  <a:srgbClr val="18659B"/>
                </a:solidFill>
              </a:rPr>
              <a:t>Fast (on beam timescale) bolometry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>
                <a:solidFill>
                  <a:srgbClr val="18659B"/>
                </a:solidFill>
              </a:rPr>
              <a:t>Thomson parabola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>
                <a:solidFill>
                  <a:srgbClr val="18659B"/>
                </a:solidFill>
              </a:rPr>
              <a:t>Magnetic spectrometer 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/>
              <a:t>Apertures with expanding </a:t>
            </a:r>
            <a:r>
              <a:rPr lang="en-US" altLang="en-US" dirty="0" err="1"/>
              <a:t>beamlets</a:t>
            </a:r>
            <a:r>
              <a:rPr lang="en-US" altLang="en-US" dirty="0"/>
              <a:t> allow use in high-fluence experiments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endParaRPr lang="en-US" altLang="en-US" dirty="0"/>
          </a:p>
          <a:p>
            <a:pPr marL="571500" indent="-342900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sz="1800" dirty="0"/>
              <a:t>High current density (fluence)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/>
              <a:t>Rutherford scattering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>
                <a:solidFill>
                  <a:srgbClr val="18659B"/>
                </a:solidFill>
              </a:rPr>
              <a:t>(Time-integrated) imaging of characteristic gammas from protons on fluorine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>
                <a:solidFill>
                  <a:srgbClr val="18659B"/>
                </a:solidFill>
              </a:rPr>
              <a:t>(Time-resolved) framing photography of scintillator 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>
                <a:solidFill>
                  <a:srgbClr val="18659B"/>
                </a:solidFill>
              </a:rPr>
              <a:t>Neutron time-of-flight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>
                <a:solidFill>
                  <a:srgbClr val="18659B"/>
                </a:solidFill>
              </a:rPr>
              <a:t>Measurement of K-</a:t>
            </a:r>
            <a:r>
              <a:rPr lang="en-US" altLang="en-US" dirty="0">
                <a:solidFill>
                  <a:srgbClr val="18659B"/>
                </a:solidFill>
                <a:sym typeface="Symbol" pitchFamily="18" charset="2"/>
              </a:rPr>
              <a:t> radiation</a:t>
            </a:r>
          </a:p>
          <a:p>
            <a:pPr marL="914400"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>
                <a:solidFill>
                  <a:srgbClr val="18659B"/>
                </a:solidFill>
              </a:rPr>
              <a:t>Interferometry (gas ionization or co-moving electrons)</a:t>
            </a:r>
          </a:p>
          <a:p>
            <a:pPr marL="914400" lvl="1">
              <a:lnSpc>
                <a:spcPct val="80000"/>
              </a:lnSpc>
            </a:pPr>
            <a:endParaRPr lang="en-US" altLang="en-US" dirty="0"/>
          </a:p>
          <a:p>
            <a:pPr marL="914400" lvl="1">
              <a:lnSpc>
                <a:spcPct val="80000"/>
              </a:lnSpc>
            </a:pPr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67700" y="1284684"/>
            <a:ext cx="2613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8659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(not used in recent work)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AADCAA6-1A55-4853-A8F7-F42E80852813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71913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the last century</a:t>
            </a:r>
          </a:p>
        </p:txBody>
      </p:sp>
    </p:spTree>
    <p:extLst>
      <p:ext uri="{BB962C8B-B14F-4D97-AF65-F5344CB8AC3E}">
        <p14:creationId xmlns:p14="http://schemas.microsoft.com/office/powerpoint/2010/main" val="247667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Ion-beam chronology as of 1997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graphicFrame>
        <p:nvGraphicFramePr>
          <p:cNvPr id="6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7434298"/>
              </p:ext>
            </p:extLst>
          </p:nvPr>
        </p:nvGraphicFramePr>
        <p:xfrm>
          <a:off x="1545908" y="1167131"/>
          <a:ext cx="8131175" cy="522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" name="Document" r:id="rId3" imgW="8155913" imgH="5154716" progId="Word.Document.8">
                  <p:embed/>
                </p:oleObj>
              </mc:Choice>
              <mc:Fallback>
                <p:oleObj name="Document" r:id="rId3" imgW="8155913" imgH="5154716" progId="Word.Document.8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908" y="1167131"/>
                        <a:ext cx="8131175" cy="522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386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17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67628"/>
            <a:ext cx="10468610" cy="809625"/>
          </a:xfrm>
          <a:noFill/>
          <a:ln/>
        </p:spPr>
        <p:txBody>
          <a:bodyPr/>
          <a:lstStyle/>
          <a:p>
            <a:r>
              <a:rPr lang="en-US" altLang="en-US" dirty="0"/>
              <a:t>User-driven Gamble II ion-simulation tests led to the </a:t>
            </a:r>
            <a:br>
              <a:rPr lang="en-US" altLang="en-US" dirty="0"/>
            </a:br>
            <a:r>
              <a:rPr lang="en-US" altLang="en-US" dirty="0"/>
              <a:t>DTRA ion-validation initiative</a:t>
            </a:r>
          </a:p>
        </p:txBody>
      </p:sp>
      <p:graphicFrame>
        <p:nvGraphicFramePr>
          <p:cNvPr id="7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8172455"/>
              </p:ext>
            </p:extLst>
          </p:nvPr>
        </p:nvGraphicFramePr>
        <p:xfrm>
          <a:off x="2300605" y="1254126"/>
          <a:ext cx="7700235" cy="510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Document" r:id="rId3" imgW="8089560" imgH="5748120" progId="Word.Document.6">
                  <p:embed/>
                </p:oleObj>
              </mc:Choice>
              <mc:Fallback>
                <p:oleObj name="Document" r:id="rId3" imgW="8089560" imgH="5748120" progId="Word.Document.6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219" r="4720" b="9781"/>
                      <a:stretch>
                        <a:fillRect/>
                      </a:stretch>
                    </p:blipFill>
                    <p:spPr bwMode="auto">
                      <a:xfrm>
                        <a:off x="2300605" y="1254126"/>
                        <a:ext cx="7700235" cy="510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877378" y="1669415"/>
            <a:ext cx="619705" cy="547688"/>
          </a:xfrm>
          <a:prstGeom prst="rightArrow">
            <a:avLst>
              <a:gd name="adj1" fmla="val 50000"/>
              <a:gd name="adj2" fmla="val 28261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877378" y="5808664"/>
            <a:ext cx="619705" cy="547687"/>
          </a:xfrm>
          <a:prstGeom prst="rightArrow">
            <a:avLst>
              <a:gd name="adj1" fmla="val 50000"/>
              <a:gd name="adj2" fmla="val 28261"/>
            </a:avLst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39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18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-87630"/>
            <a:ext cx="10134600" cy="1143000"/>
          </a:xfrm>
          <a:noFill/>
          <a:ln/>
        </p:spPr>
        <p:txBody>
          <a:bodyPr/>
          <a:lstStyle/>
          <a:p>
            <a:r>
              <a:rPr lang="en-US" altLang="en-US" dirty="0"/>
              <a:t>Excellent ion-AGT/UGT correlations have been obtained with</a:t>
            </a:r>
            <a:br>
              <a:rPr lang="en-US" altLang="en-US" dirty="0"/>
            </a:br>
            <a:r>
              <a:rPr lang="en-US" altLang="en-US" dirty="0"/>
              <a:t> Mineral Quarry material response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54906" y="2100262"/>
            <a:ext cx="4302125" cy="4117975"/>
          </a:xfrm>
          <a:prstGeom prst="rect">
            <a:avLst/>
          </a:prstGeom>
          <a:noFill/>
          <a:ln/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FF"/>
              </a:buClr>
              <a:buSzPct val="120000"/>
              <a:buFontTx/>
              <a:buChar char="•"/>
            </a:pPr>
            <a:r>
              <a:rPr lang="en-US" altLang="en-US" sz="1800" dirty="0"/>
              <a:t>Pre-UGT Ion-Test Results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Porous Teflon samples</a:t>
            </a:r>
            <a:br>
              <a:rPr lang="en-US" altLang="en-US" dirty="0"/>
            </a:br>
            <a:r>
              <a:rPr lang="en-US" altLang="en-US" b="1" dirty="0"/>
              <a:t>did not reduce impulse </a:t>
            </a:r>
            <a:r>
              <a:rPr lang="en-US" altLang="en-US" dirty="0"/>
              <a:t>compared to solid Teflon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Laminate Teflon samples </a:t>
            </a:r>
            <a:r>
              <a:rPr lang="en-US" altLang="en-US" b="1" dirty="0"/>
              <a:t>enhanced impulse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Ref: </a:t>
            </a:r>
            <a:r>
              <a:rPr lang="en-US" altLang="en-US" dirty="0" err="1"/>
              <a:t>Ktech</a:t>
            </a:r>
            <a:r>
              <a:rPr lang="en-US" altLang="en-US" dirty="0"/>
              <a:t>/TR-91/06</a:t>
            </a:r>
          </a:p>
          <a:p>
            <a:pPr>
              <a:spcBef>
                <a:spcPct val="70000"/>
              </a:spcBef>
              <a:buClr>
                <a:srgbClr val="0000FF"/>
              </a:buClr>
              <a:buSzPct val="120000"/>
              <a:buFont typeface="Tahoma" panose="020B0604030504040204" pitchFamily="34" charset="0"/>
              <a:buChar char="•"/>
            </a:pPr>
            <a:r>
              <a:rPr lang="en-US" altLang="en-US" sz="1800" dirty="0"/>
              <a:t>UGT Results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Porous Teflon samples</a:t>
            </a:r>
            <a:br>
              <a:rPr lang="en-US" altLang="en-US" dirty="0"/>
            </a:br>
            <a:r>
              <a:rPr lang="en-US" altLang="en-US" b="1" dirty="0"/>
              <a:t>did not reduce impulse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Laminate Teflon samples </a:t>
            </a:r>
            <a:r>
              <a:rPr lang="en-US" altLang="en-US" b="1" dirty="0"/>
              <a:t>enhanced impulse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Ref: POR 7404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722938" y="2092325"/>
            <a:ext cx="3840162" cy="412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2865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43050" indent="-1714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00250" indent="-1714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290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Clr>
                <a:srgbClr val="0000FF"/>
              </a:buClr>
              <a:buSzPct val="120000"/>
              <a:buFontTx/>
              <a:buChar char="•"/>
            </a:pPr>
            <a:r>
              <a:rPr lang="en-US" altLang="en-US" sz="1800" dirty="0">
                <a:latin typeface="Tahoma" pitchFamily="34" charset="0"/>
              </a:rPr>
              <a:t>Pre-UGT Ion-Test Results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0000FF"/>
              </a:buClr>
              <a:buSzPct val="120000"/>
              <a:buFontTx/>
              <a:buChar char="–"/>
            </a:pPr>
            <a:r>
              <a:rPr lang="en-US" altLang="en-US" sz="1800" b="0" dirty="0" err="1">
                <a:latin typeface="Tahoma" pitchFamily="34" charset="0"/>
              </a:rPr>
              <a:t>Nosetip</a:t>
            </a:r>
            <a:r>
              <a:rPr lang="en-US" altLang="en-US" sz="1800" b="0" dirty="0">
                <a:latin typeface="Tahoma" pitchFamily="34" charset="0"/>
              </a:rPr>
              <a:t> fluence catastrophic failure levels determined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0000FF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Tahoma" pitchFamily="34" charset="0"/>
              </a:rPr>
              <a:t>At fluences below failure, </a:t>
            </a:r>
            <a:r>
              <a:rPr lang="en-US" altLang="en-US" sz="1800" dirty="0">
                <a:latin typeface="Tahoma" pitchFamily="34" charset="0"/>
              </a:rPr>
              <a:t>fuzzy surfaces developed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0000FF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Tahoma" pitchFamily="34" charset="0"/>
              </a:rPr>
              <a:t>Ref: </a:t>
            </a:r>
            <a:r>
              <a:rPr lang="en-US" altLang="en-US" sz="1800" b="0" dirty="0" err="1">
                <a:latin typeface="Tahoma" pitchFamily="34" charset="0"/>
              </a:rPr>
              <a:t>Ktech</a:t>
            </a:r>
            <a:r>
              <a:rPr lang="en-US" altLang="en-US" sz="1800" b="0" dirty="0">
                <a:latin typeface="Tahoma" pitchFamily="34" charset="0"/>
              </a:rPr>
              <a:t>/TR-91/06</a:t>
            </a:r>
          </a:p>
          <a:p>
            <a:pPr>
              <a:lnSpc>
                <a:spcPct val="90000"/>
              </a:lnSpc>
              <a:spcBef>
                <a:spcPct val="5000"/>
              </a:spcBef>
              <a:buClr>
                <a:srgbClr val="0000FF"/>
              </a:buClr>
              <a:buSzPct val="120000"/>
            </a:pPr>
            <a:endParaRPr lang="en-US" altLang="en-US" sz="1800" dirty="0">
              <a:latin typeface="Tahoma" pitchFamily="34" charset="0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20000"/>
              <a:buFontTx/>
              <a:buChar char="•"/>
            </a:pPr>
            <a:r>
              <a:rPr lang="en-US" altLang="en-US" sz="1800" dirty="0">
                <a:latin typeface="Tahoma" pitchFamily="34" charset="0"/>
              </a:rPr>
              <a:t>UGT Results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0000FF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Tahoma" pitchFamily="34" charset="0"/>
              </a:rPr>
              <a:t>No catastrophic damage in agreement with Gamble II measured failure levels</a:t>
            </a:r>
          </a:p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0000FF"/>
              </a:buClr>
              <a:buSzPct val="120000"/>
              <a:buFontTx/>
              <a:buChar char="–"/>
            </a:pPr>
            <a:r>
              <a:rPr lang="en-US" altLang="en-US" sz="1800" dirty="0">
                <a:latin typeface="Tahoma" pitchFamily="34" charset="0"/>
              </a:rPr>
              <a:t>Fuzzy surfaces developed</a:t>
            </a:r>
            <a:endParaRPr lang="en-US" altLang="en-US" sz="1800" b="0" dirty="0">
              <a:latin typeface="Tahoma" pitchFamily="34" charset="0"/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  <a:buClr>
                <a:srgbClr val="0000FF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Tahoma" pitchFamily="34" charset="0"/>
              </a:rPr>
              <a:t>Ref: POR 7404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154267" y="1165224"/>
            <a:ext cx="1983363" cy="6469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dirty="0"/>
              <a:t>AF/BMO Reduced</a:t>
            </a:r>
          </a:p>
          <a:p>
            <a:pPr algn="ctr"/>
            <a:r>
              <a:rPr lang="en-US" altLang="en-US" dirty="0"/>
              <a:t>Impulse Materials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485670" y="1165225"/>
            <a:ext cx="2481384" cy="6469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dirty="0"/>
              <a:t>AF/BMO Reentry</a:t>
            </a:r>
          </a:p>
          <a:p>
            <a:pPr algn="ctr"/>
            <a:r>
              <a:rPr lang="en-US" altLang="en-US" dirty="0"/>
              <a:t>System Enhancements</a:t>
            </a:r>
          </a:p>
        </p:txBody>
      </p:sp>
    </p:spTree>
    <p:extLst>
      <p:ext uri="{BB962C8B-B14F-4D97-AF65-F5344CB8AC3E}">
        <p14:creationId xmlns:p14="http://schemas.microsoft.com/office/powerpoint/2010/main" val="421267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11920" y="6356351"/>
            <a:ext cx="2844800" cy="365125"/>
          </a:xfrm>
        </p:spPr>
        <p:txBody>
          <a:bodyPr/>
          <a:lstStyle/>
          <a:p>
            <a:fld id="{AAADCAA6-1A55-4853-A8F7-F42E80852813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75260" y="133350"/>
            <a:ext cx="1077468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en-US" altLang="en-US" sz="2400" dirty="0">
                <a:latin typeface="Tahoma" pitchFamily="34" charset="0"/>
              </a:rPr>
              <a:t>Gamble II ion beams have been used for </a:t>
            </a:r>
          </a:p>
          <a:p>
            <a:pPr algn="ctr">
              <a:lnSpc>
                <a:spcPct val="90000"/>
              </a:lnSpc>
            </a:pPr>
            <a:r>
              <a:rPr lang="en-US" altLang="en-US" sz="2400" dirty="0">
                <a:latin typeface="Tahoma" pitchFamily="34" charset="0"/>
              </a:rPr>
              <a:t>TSR testing of an operating telescope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5260" y="1220153"/>
            <a:ext cx="6987540" cy="493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43050" indent="-1714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00250" indent="-1714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290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Clr>
                <a:srgbClr val="063DE8"/>
              </a:buClr>
              <a:buSzPct val="120000"/>
              <a:buFontTx/>
              <a:buChar char="•"/>
            </a:pPr>
            <a:r>
              <a:rPr lang="en-US" altLang="en-US" sz="1800" dirty="0" err="1">
                <a:latin typeface="+mj-lt"/>
              </a:rPr>
              <a:t>Thermostructural</a:t>
            </a:r>
            <a:r>
              <a:rPr lang="en-US" altLang="en-US" sz="1800" dirty="0">
                <a:latin typeface="+mj-lt"/>
              </a:rPr>
              <a:t> response testing of a working telescope system consisting of</a:t>
            </a:r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+mj-lt"/>
              </a:rPr>
              <a:t>4” aluminum </a:t>
            </a:r>
            <a:r>
              <a:rPr lang="en-US" altLang="en-US" sz="1800" b="0" dirty="0" err="1">
                <a:latin typeface="+mj-lt"/>
              </a:rPr>
              <a:t>Cassegrain</a:t>
            </a:r>
            <a:r>
              <a:rPr lang="en-US" altLang="en-US" sz="1800" b="0" dirty="0">
                <a:latin typeface="+mj-lt"/>
              </a:rPr>
              <a:t> telescope</a:t>
            </a:r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+mj-lt"/>
              </a:rPr>
              <a:t>0.5x0.5-mm</a:t>
            </a:r>
            <a:r>
              <a:rPr lang="en-US" altLang="en-US" sz="1800" b="0" baseline="30000" dirty="0">
                <a:latin typeface="+mj-lt"/>
              </a:rPr>
              <a:t>2</a:t>
            </a:r>
            <a:r>
              <a:rPr lang="en-US" altLang="en-US" sz="1800" b="0" dirty="0">
                <a:latin typeface="+mj-lt"/>
              </a:rPr>
              <a:t> focal-plane camera</a:t>
            </a:r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+mj-lt"/>
              </a:rPr>
              <a:t>9000-frame electronics and memory</a:t>
            </a:r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+mj-lt"/>
              </a:rPr>
              <a:t>illuminating laser and 5” expansion optics,</a:t>
            </a:r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+mj-lt"/>
              </a:rPr>
              <a:t>multi-level vibration isolation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rgbClr val="063DE8"/>
              </a:buClr>
              <a:buSzPct val="120000"/>
              <a:buFontTx/>
              <a:buChar char="•"/>
            </a:pPr>
            <a:r>
              <a:rPr lang="en-US" altLang="en-US" sz="1800" dirty="0">
                <a:latin typeface="+mj-lt"/>
              </a:rPr>
              <a:t>The Gamble II ion mode provided an excellent testing environment </a:t>
            </a:r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+mj-lt"/>
              </a:rPr>
              <a:t>200-cm</a:t>
            </a:r>
            <a:r>
              <a:rPr lang="en-US" altLang="en-US" sz="1800" b="0" baseline="30000" dirty="0">
                <a:latin typeface="+mj-lt"/>
              </a:rPr>
              <a:t>2</a:t>
            </a:r>
            <a:r>
              <a:rPr lang="en-US" altLang="en-US" sz="1800" b="0" dirty="0">
                <a:latin typeface="+mj-lt"/>
              </a:rPr>
              <a:t> exposure area with</a:t>
            </a:r>
            <a:br>
              <a:rPr lang="en-US" altLang="en-US" sz="1800" b="0" dirty="0">
                <a:latin typeface="+mj-lt"/>
              </a:rPr>
            </a:br>
            <a:r>
              <a:rPr lang="en-US" altLang="en-US" sz="1800" b="0" dirty="0">
                <a:latin typeface="+mj-lt"/>
              </a:rPr>
              <a:t>less than 10% nonuniformity</a:t>
            </a:r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+mj-lt"/>
              </a:rPr>
              <a:t>Integral debris window</a:t>
            </a:r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+mj-lt"/>
              </a:rPr>
              <a:t>"Plane-wave" exposure of a 3D object</a:t>
            </a:r>
          </a:p>
          <a:p>
            <a:pPr>
              <a:lnSpc>
                <a:spcPct val="90000"/>
              </a:lnSpc>
              <a:spcBef>
                <a:spcPct val="30000"/>
              </a:spcBef>
              <a:buClr>
                <a:srgbClr val="063DE8"/>
              </a:buClr>
              <a:buSzPct val="120000"/>
              <a:buFontTx/>
              <a:buChar char="•"/>
            </a:pPr>
            <a:r>
              <a:rPr lang="en-US" altLang="en-US" sz="1800" dirty="0">
                <a:latin typeface="+mj-lt"/>
              </a:rPr>
              <a:t>Results provided new structural-response data that could not be obtained in another AGT or by </a:t>
            </a:r>
            <a:r>
              <a:rPr lang="en-US" altLang="en-US" sz="1800" dirty="0" err="1">
                <a:latin typeface="+mj-lt"/>
              </a:rPr>
              <a:t>thermostructural</a:t>
            </a:r>
            <a:r>
              <a:rPr lang="en-US" altLang="en-US" sz="1800" dirty="0">
                <a:latin typeface="+mj-lt"/>
              </a:rPr>
              <a:t> response codes </a:t>
            </a:r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+mj-lt"/>
              </a:rPr>
              <a:t>Deviations from codes observed at long time scales</a:t>
            </a:r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r>
              <a:rPr lang="en-US" altLang="en-US" sz="1800" b="0" dirty="0">
                <a:latin typeface="+mj-lt"/>
              </a:rPr>
              <a:t>New decay and joint-damping parameter vs frequency data to correct systems codes</a:t>
            </a:r>
          </a:p>
        </p:txBody>
      </p:sp>
      <p:pic>
        <p:nvPicPr>
          <p:cNvPr id="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1"/>
          <a:stretch>
            <a:fillRect/>
          </a:stretch>
        </p:blipFill>
        <p:spPr bwMode="auto">
          <a:xfrm>
            <a:off x="7436356" y="1401763"/>
            <a:ext cx="3930071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943" y="4059238"/>
            <a:ext cx="3954045" cy="246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67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 summarizes our use of MV-level ion (proton) beams as surrogates for soft x-rays in materials testing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DDC34-D481-2744-812B-2FCD98088CBD}" type="slidenum">
              <a:rPr lang="en-US" smtClean="0"/>
              <a:t>2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1742923"/>
            <a:ext cx="10972800" cy="4909021"/>
          </a:xfrm>
        </p:spPr>
        <p:txBody>
          <a:bodyPr>
            <a:normAutofit/>
          </a:bodyPr>
          <a:lstStyle/>
          <a:p>
            <a:pPr>
              <a:buClr>
                <a:srgbClr val="0000FF"/>
              </a:buClr>
              <a:buSzPct val="120000"/>
            </a:pPr>
            <a:r>
              <a:rPr lang="en-US" dirty="0"/>
              <a:t>Why ion beams are attractive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Basics of ion-beam diodes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Review of our extensive ion-beam testing program in the last century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Review of our current program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Beam characterization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Limitations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Risk-mitigation research efforts and directions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Thoughts on where ion-beam testing fits in among other technologies</a:t>
            </a:r>
          </a:p>
        </p:txBody>
      </p:sp>
    </p:spTree>
    <p:extLst>
      <p:ext uri="{BB962C8B-B14F-4D97-AF65-F5344CB8AC3E}">
        <p14:creationId xmlns:p14="http://schemas.microsoft.com/office/powerpoint/2010/main" val="2005830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49225" y="129858"/>
            <a:ext cx="10678795" cy="809625"/>
          </a:xfrm>
          <a:noFill/>
          <a:ln/>
        </p:spPr>
        <p:txBody>
          <a:bodyPr/>
          <a:lstStyle/>
          <a:p>
            <a:r>
              <a:rPr lang="en-US" altLang="en-US" dirty="0"/>
              <a:t>The DTRA Validation Study showed that</a:t>
            </a:r>
            <a:br>
              <a:rPr lang="en-US" altLang="en-US" dirty="0"/>
            </a:br>
            <a:r>
              <a:rPr lang="en-US" altLang="en-US" dirty="0"/>
              <a:t>Gamble II provided a user-friendly and versatile ion-testing environment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652463" y="1790701"/>
            <a:ext cx="4937760" cy="4565650"/>
          </a:xfrm>
          <a:prstGeom prst="rect">
            <a:avLst/>
          </a:prstGeom>
          <a:noFill/>
          <a:ln/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Next-shot response to experiment changes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Early or on-time completion of all tests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Shots delivered exceeded the number scheduled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93% in-spec shot rate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Excellent data recovery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± 10% shot-to-shot reproducibility and fluence uniformity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Multiple-sample testing permitted by large fluence-area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590223" y="1424824"/>
            <a:ext cx="5439170" cy="3699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 lIns="92075" tIns="46038" rIns="92075" bIns="46038">
            <a:spAutoFit/>
          </a:bodyPr>
          <a:lstStyle/>
          <a:p>
            <a:pPr algn="ctr"/>
            <a:r>
              <a:rPr lang="en-US" altLang="en-US">
                <a:latin typeface="Tahoma" pitchFamily="34" charset="0"/>
              </a:rPr>
              <a:t>Gamble II Test Matrix for the Ion Validation Study</a:t>
            </a:r>
          </a:p>
        </p:txBody>
      </p:sp>
      <p:graphicFrame>
        <p:nvGraphicFramePr>
          <p:cNvPr id="9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9614114"/>
              </p:ext>
            </p:extLst>
          </p:nvPr>
        </p:nvGraphicFramePr>
        <p:xfrm>
          <a:off x="5717223" y="1845512"/>
          <a:ext cx="5367053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Document" r:id="rId3" imgW="8083440" imgH="4630680" progId="Word.Document.6">
                  <p:embed/>
                </p:oleObj>
              </mc:Choice>
              <mc:Fallback>
                <p:oleObj name="Document" r:id="rId3" imgW="8083440" imgH="4630680" progId="Word.Document.6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0780" r="29610" b="16206"/>
                      <a:stretch>
                        <a:fillRect/>
                      </a:stretch>
                    </p:blipFill>
                    <p:spPr bwMode="auto">
                      <a:xfrm>
                        <a:off x="5717223" y="1845512"/>
                        <a:ext cx="5367053" cy="429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827203" y="1911552"/>
            <a:ext cx="846164" cy="655637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500" b="0" dirty="0"/>
              <a:t>planned</a:t>
            </a:r>
          </a:p>
          <a:p>
            <a:pPr algn="ctr"/>
            <a:r>
              <a:rPr lang="en-US" altLang="en-US" sz="1500" b="0" dirty="0"/>
              <a:t>days</a:t>
            </a:r>
          </a:p>
          <a:p>
            <a:pPr algn="ctr"/>
            <a:r>
              <a:rPr lang="en-US" altLang="en-US" sz="1500" b="0" dirty="0"/>
              <a:t>shots</a:t>
            </a:r>
            <a:endParaRPr lang="en-US" altLang="en-US" b="0" dirty="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7741947" y="1939809"/>
            <a:ext cx="846164" cy="62737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500" b="0" dirty="0"/>
              <a:t>delivered</a:t>
            </a:r>
          </a:p>
          <a:p>
            <a:pPr algn="ctr"/>
            <a:r>
              <a:rPr lang="en-US" altLang="en-US" sz="1500" b="0" dirty="0"/>
              <a:t>days</a:t>
            </a:r>
          </a:p>
          <a:p>
            <a:pPr algn="ctr"/>
            <a:r>
              <a:rPr lang="en-US" altLang="en-US" sz="1500" b="0" dirty="0"/>
              <a:t>shots</a:t>
            </a: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249470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54965" y="145098"/>
            <a:ext cx="10290175" cy="809625"/>
          </a:xfrm>
        </p:spPr>
        <p:txBody>
          <a:bodyPr/>
          <a:lstStyle/>
          <a:p>
            <a:r>
              <a:rPr lang="en-US" altLang="en-US" dirty="0"/>
              <a:t>Results from all four test series confirmed the utility of ion-beam NWES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143000" y="1289051"/>
            <a:ext cx="9144000" cy="2481262"/>
          </a:xfrm>
          <a:prstGeom prst="rect">
            <a:avLst/>
          </a:prstGeom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Mirror materials (JAYCOR)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Be and </a:t>
            </a:r>
            <a:r>
              <a:rPr lang="en-US" altLang="en-US" dirty="0" err="1"/>
              <a:t>SiC</a:t>
            </a:r>
            <a:r>
              <a:rPr lang="en-US" altLang="en-US" dirty="0"/>
              <a:t> disks exposed to ion beam and diagnosed using strain gauges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“The untailored 1.9 MeV Gamble II ion beam can produce deformations/strains in Be and </a:t>
            </a:r>
            <a:r>
              <a:rPr lang="en-US" altLang="en-US" dirty="0" err="1"/>
              <a:t>SiC</a:t>
            </a:r>
            <a:r>
              <a:rPr lang="en-US" altLang="en-US" dirty="0"/>
              <a:t> disks comparable to those obtained in the MQ UGT and from validated analytical models”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“Tailoring or higher end-point energies may be required to provide increased bending moments”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330" y="4030663"/>
            <a:ext cx="1960562" cy="209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143000" y="3521076"/>
            <a:ext cx="6858000" cy="248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>
              <a:lnSpc>
                <a:spcPct val="90000"/>
              </a:lnSpc>
              <a:spcBef>
                <a:spcPct val="30000"/>
              </a:spcBef>
              <a:buClr>
                <a:srgbClr val="063DE8"/>
              </a:buClr>
              <a:buSzPct val="120000"/>
              <a:buChar char="•"/>
              <a:defRPr sz="2000" b="1">
                <a:solidFill>
                  <a:schemeClr val="tx1"/>
                </a:solidFill>
                <a:latin typeface="Tahoma" pitchFamily="34" charset="0"/>
              </a:defRPr>
            </a:lvl1pPr>
            <a:lvl2pPr marL="628650" indent="-228600">
              <a:lnSpc>
                <a:spcPct val="90000"/>
              </a:lnSpc>
              <a:spcBef>
                <a:spcPct val="20000"/>
              </a:spcBef>
              <a:buClr>
                <a:srgbClr val="063DE8"/>
              </a:buClr>
              <a:buSzPct val="120000"/>
              <a:buChar char="–"/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971550" indent="-228600">
              <a:lnSpc>
                <a:spcPct val="90000"/>
              </a:lnSpc>
              <a:spcBef>
                <a:spcPct val="20000"/>
              </a:spcBef>
              <a:buSzPct val="100000"/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257300" indent="-171450">
              <a:lnSpc>
                <a:spcPct val="90000"/>
              </a:lnSpc>
              <a:spcBef>
                <a:spcPct val="2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543050" indent="-171450">
              <a:lnSpc>
                <a:spcPct val="90000"/>
              </a:lnSpc>
              <a:spcBef>
                <a:spcPct val="20000"/>
              </a:spcBef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1800" b="0" dirty="0"/>
              <a:t>Nonlinear TSR (APTEK)</a:t>
            </a:r>
          </a:p>
          <a:p>
            <a:pPr lvl="1"/>
            <a:r>
              <a:rPr lang="en-US" altLang="en-US" sz="1800" b="0" dirty="0"/>
              <a:t>Useful data obtained at a range of fluences spanning linear to nonlinear response</a:t>
            </a:r>
          </a:p>
          <a:p>
            <a:pPr lvl="1"/>
            <a:r>
              <a:rPr lang="en-US" altLang="en-US" sz="1800" b="0" dirty="0"/>
              <a:t>Threshold fluence for nonlinear response in Al 7075 T73 determined</a:t>
            </a:r>
          </a:p>
          <a:p>
            <a:pPr lvl="1"/>
            <a:r>
              <a:rPr lang="en-US" altLang="en-US" sz="1800" b="0" dirty="0"/>
              <a:t>Results correlate well with UGT data</a:t>
            </a:r>
          </a:p>
          <a:p>
            <a:pPr lvl="1"/>
            <a:r>
              <a:rPr lang="en-US" altLang="en-US" sz="1800" b="0" dirty="0"/>
              <a:t>“The nonlinear TSR test series performed at Gamble II was a success…ion beams can be used to simulate x-ray induced nonlinear TSR”</a:t>
            </a:r>
          </a:p>
        </p:txBody>
      </p:sp>
    </p:spTree>
    <p:extLst>
      <p:ext uri="{BB962C8B-B14F-4D97-AF65-F5344CB8AC3E}">
        <p14:creationId xmlns:p14="http://schemas.microsoft.com/office/powerpoint/2010/main" val="166408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33350"/>
            <a:ext cx="8855075" cy="809625"/>
          </a:xfrm>
        </p:spPr>
        <p:txBody>
          <a:bodyPr/>
          <a:lstStyle/>
          <a:p>
            <a:r>
              <a:rPr lang="en-US" altLang="en-US" dirty="0"/>
              <a:t>Ion-beam impulse data were obtained. </a:t>
            </a:r>
            <a:br>
              <a:rPr lang="en-US" altLang="en-US" dirty="0"/>
            </a:br>
            <a:r>
              <a:rPr lang="en-US" altLang="en-US" dirty="0"/>
              <a:t>These data agreed with APTEK calculations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681839"/>
              </p:ext>
            </p:extLst>
          </p:nvPr>
        </p:nvGraphicFramePr>
        <p:xfrm>
          <a:off x="6018213" y="1522095"/>
          <a:ext cx="5259387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Image" r:id="rId3" imgW="5260097" imgH="4149098" progId="Photoshop.Image.7">
                  <p:embed/>
                </p:oleObj>
              </mc:Choice>
              <mc:Fallback>
                <p:oleObj name="Image" r:id="rId3" imgW="5260097" imgH="4149098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contrast="3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8213" y="1522095"/>
                        <a:ext cx="5259387" cy="414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664325" y="5734050"/>
            <a:ext cx="43815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 dirty="0"/>
              <a:t>Ref: G. Williams, Ion Beam Validation Program Impulse Experiment Preliminary Results, 1995.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891540" y="1439864"/>
            <a:ext cx="3963988" cy="4916487"/>
          </a:xfrm>
          <a:prstGeom prst="rect">
            <a:avLst/>
          </a:prstGeom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Ion fluences on test materials were 5 to 45 cal/cm</a:t>
            </a:r>
            <a:r>
              <a:rPr lang="en-US" altLang="en-US" sz="1800" baseline="30000" dirty="0"/>
              <a:t>2</a:t>
            </a:r>
            <a:r>
              <a:rPr lang="en-US" altLang="en-US" sz="1800" dirty="0"/>
              <a:t> over 80 cm</a:t>
            </a:r>
            <a:r>
              <a:rPr lang="en-US" altLang="en-US" sz="1800" baseline="30000" dirty="0"/>
              <a:t>2</a:t>
            </a:r>
            <a:endParaRPr lang="en-US" altLang="en-US" sz="1800" dirty="0"/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Tested materials were AS3DX, TWCP, graphite, and Teflon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Calculated impulse based on the ion fluence measurements and spectrum were about 25% higher than the measured impulse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Likely due to vaporization of steel front plate holes, increasing energy measured in the calorimeter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“Ion beam good for generating vapor-dominated impulse”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“Excellent S/N ratio achieved for impulse measurements”</a:t>
            </a:r>
          </a:p>
        </p:txBody>
      </p:sp>
    </p:spTree>
    <p:extLst>
      <p:ext uri="{BB962C8B-B14F-4D97-AF65-F5344CB8AC3E}">
        <p14:creationId xmlns:p14="http://schemas.microsoft.com/office/powerpoint/2010/main" val="3550409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>
          <a:xfrm>
            <a:off x="166370" y="91758"/>
            <a:ext cx="10473055" cy="809625"/>
          </a:xfrm>
          <a:noFill/>
          <a:ln/>
        </p:spPr>
        <p:txBody>
          <a:bodyPr/>
          <a:lstStyle/>
          <a:p>
            <a:r>
              <a:rPr lang="en-US" altLang="en-US" dirty="0"/>
              <a:t>Multi-layered optics were exposed to crudely- tailored ion beams during JAYCOR multi-layer optics tests</a:t>
            </a: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1836" r="1520" b="2802"/>
          <a:stretch>
            <a:fillRect/>
          </a:stretch>
        </p:blipFill>
        <p:spPr bwMode="auto">
          <a:xfrm>
            <a:off x="6397943" y="1827848"/>
            <a:ext cx="4462462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580630" y="1275398"/>
            <a:ext cx="28225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dirty="0">
                <a:latin typeface="Tahoma" pitchFamily="34" charset="0"/>
              </a:rPr>
              <a:t>Deposition in SiO</a:t>
            </a:r>
            <a:r>
              <a:rPr lang="en-US" altLang="en-US" baseline="-25000" dirty="0">
                <a:latin typeface="Tahoma" pitchFamily="34" charset="0"/>
              </a:rPr>
              <a:t>2</a:t>
            </a:r>
            <a:endParaRPr lang="en-US" altLang="en-US" dirty="0">
              <a:latin typeface="Tahoma" pitchFamily="34" charset="0"/>
            </a:endParaRPr>
          </a:p>
          <a:p>
            <a:pPr algn="ctr"/>
            <a:r>
              <a:rPr lang="en-US" altLang="en-US" dirty="0">
                <a:latin typeface="Tahoma" pitchFamily="34" charset="0"/>
              </a:rPr>
              <a:t>for a Fluence of 1 cal/cm</a:t>
            </a:r>
            <a:r>
              <a:rPr lang="en-US" altLang="en-US" baseline="30000" dirty="0">
                <a:latin typeface="Tahoma" pitchFamily="34" charset="0"/>
              </a:rPr>
              <a:t>2</a:t>
            </a:r>
          </a:p>
        </p:txBody>
      </p:sp>
      <p:grpSp>
        <p:nvGrpSpPr>
          <p:cNvPr id="11" name="Group 30"/>
          <p:cNvGrpSpPr>
            <a:grpSpLocks/>
          </p:cNvGrpSpPr>
          <p:nvPr/>
        </p:nvGrpSpPr>
        <p:grpSpPr bwMode="auto">
          <a:xfrm>
            <a:off x="3576719" y="1634490"/>
            <a:ext cx="2549525" cy="2009775"/>
            <a:chOff x="400" y="892"/>
            <a:chExt cx="1606" cy="1266"/>
          </a:xfrm>
        </p:grpSpPr>
        <p:pic>
          <p:nvPicPr>
            <p:cNvPr id="12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069" b="38000"/>
            <a:stretch>
              <a:fillRect/>
            </a:stretch>
          </p:blipFill>
          <p:spPr bwMode="auto">
            <a:xfrm>
              <a:off x="1008" y="892"/>
              <a:ext cx="998" cy="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Line 20"/>
            <p:cNvSpPr>
              <a:spLocks noChangeShapeType="1"/>
            </p:cNvSpPr>
            <p:nvPr/>
          </p:nvSpPr>
          <p:spPr bwMode="auto">
            <a:xfrm>
              <a:off x="1245" y="1913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>
              <a:off x="1437" y="1913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2"/>
            <p:cNvSpPr>
              <a:spLocks noChangeShapeType="1"/>
            </p:cNvSpPr>
            <p:nvPr/>
          </p:nvSpPr>
          <p:spPr bwMode="auto">
            <a:xfrm>
              <a:off x="1659" y="1913"/>
              <a:ext cx="0" cy="1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>
              <a:off x="1245" y="1976"/>
              <a:ext cx="1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>
              <a:off x="1437" y="1976"/>
              <a:ext cx="2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Box 25"/>
            <p:cNvSpPr txBox="1">
              <a:spLocks noChangeArrowheads="1"/>
            </p:cNvSpPr>
            <p:nvPr/>
          </p:nvSpPr>
          <p:spPr bwMode="auto">
            <a:xfrm>
              <a:off x="1247" y="1946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y</a:t>
              </a:r>
            </a:p>
          </p:txBody>
        </p:sp>
        <p:sp>
          <p:nvSpPr>
            <p:cNvPr id="19" name="Text Box 26"/>
            <p:cNvSpPr txBox="1">
              <a:spLocks noChangeArrowheads="1"/>
            </p:cNvSpPr>
            <p:nvPr/>
          </p:nvSpPr>
          <p:spPr bwMode="auto">
            <a:xfrm>
              <a:off x="1397" y="1946"/>
              <a:ext cx="30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1-y</a:t>
              </a:r>
            </a:p>
          </p:txBody>
        </p:sp>
        <p:sp>
          <p:nvSpPr>
            <p:cNvPr id="20" name="Text Box 27"/>
            <p:cNvSpPr txBox="1">
              <a:spLocks noChangeArrowheads="1"/>
            </p:cNvSpPr>
            <p:nvPr/>
          </p:nvSpPr>
          <p:spPr bwMode="auto">
            <a:xfrm>
              <a:off x="400" y="1759"/>
              <a:ext cx="870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Al thickness</a:t>
              </a:r>
            </a:p>
            <a:p>
              <a:pPr algn="ctr"/>
              <a:r>
                <a:rPr lang="en-US" altLang="en-US"/>
                <a:t>T(</a:t>
              </a:r>
              <a:r>
                <a:rPr lang="en-US" altLang="en-US">
                  <a:latin typeface="Symbol" pitchFamily="18" charset="2"/>
                </a:rPr>
                <a:t>m</a:t>
              </a:r>
              <a:r>
                <a:rPr lang="en-US" altLang="en-US"/>
                <a:t>m)</a:t>
              </a:r>
            </a:p>
          </p:txBody>
        </p:sp>
        <p:sp>
          <p:nvSpPr>
            <p:cNvPr id="21" name="Line 28"/>
            <p:cNvSpPr>
              <a:spLocks noChangeShapeType="1"/>
            </p:cNvSpPr>
            <p:nvPr/>
          </p:nvSpPr>
          <p:spPr bwMode="auto">
            <a:xfrm flipV="1">
              <a:off x="906" y="1589"/>
              <a:ext cx="228" cy="2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5"/>
          <p:cNvSpPr txBox="1">
            <a:spLocks noChangeArrowheads="1"/>
          </p:cNvSpPr>
          <p:nvPr/>
        </p:nvSpPr>
        <p:spPr>
          <a:xfrm>
            <a:off x="353778" y="3811270"/>
            <a:ext cx="4841875" cy="2782887"/>
          </a:xfrm>
          <a:prstGeom prst="rect">
            <a:avLst/>
          </a:prstGeom>
          <a:noFill/>
          <a:ln/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Simple 3-element mosaic at 45</a:t>
            </a:r>
            <a:r>
              <a:rPr lang="en-US" altLang="en-US" sz="1800" baseline="30000" dirty="0"/>
              <a:t>o</a:t>
            </a:r>
            <a:r>
              <a:rPr lang="en-US" altLang="en-US" sz="1800" dirty="0"/>
              <a:t> was matched to the Gamble II ion spectrum:   T = 7 </a:t>
            </a:r>
            <a:r>
              <a:rPr lang="en-US" altLang="en-US" sz="1800" dirty="0">
                <a:latin typeface="Symbol" pitchFamily="18" charset="2"/>
              </a:rPr>
              <a:t>m</a:t>
            </a:r>
            <a:r>
              <a:rPr lang="en-US" altLang="en-US" sz="1800" dirty="0"/>
              <a:t>m, y = 0.5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Deposition matched the surface dose and fall-off of Double Eagle argon PRS used to expose identical samples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Damage modes in optics were the same as observed in UGTs and PRS tests</a:t>
            </a:r>
          </a:p>
        </p:txBody>
      </p:sp>
      <p:grpSp>
        <p:nvGrpSpPr>
          <p:cNvPr id="23" name="Group 36"/>
          <p:cNvGrpSpPr>
            <a:grpSpLocks/>
          </p:cNvGrpSpPr>
          <p:nvPr/>
        </p:nvGrpSpPr>
        <p:grpSpPr bwMode="auto">
          <a:xfrm>
            <a:off x="353778" y="1414464"/>
            <a:ext cx="3644901" cy="1338263"/>
            <a:chOff x="-7" y="880"/>
            <a:chExt cx="2296" cy="843"/>
          </a:xfrm>
        </p:grpSpPr>
        <p:sp>
          <p:nvSpPr>
            <p:cNvPr id="24" name="Text Box 31"/>
            <p:cNvSpPr txBox="1">
              <a:spLocks noChangeArrowheads="1"/>
            </p:cNvSpPr>
            <p:nvPr/>
          </p:nvSpPr>
          <p:spPr bwMode="auto">
            <a:xfrm>
              <a:off x="0" y="1049"/>
              <a:ext cx="1190" cy="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S</a:t>
              </a:r>
              <a:r>
                <a:rPr lang="en-US" altLang="en-US" baseline="-25000"/>
                <a:t>m</a:t>
              </a:r>
              <a:r>
                <a:rPr lang="en-US" altLang="en-US"/>
                <a:t>(E) =</a:t>
              </a:r>
            </a:p>
            <a:p>
              <a:r>
                <a:rPr lang="en-US" altLang="en-US"/>
                <a:t>     + (1-y)</a:t>
              </a:r>
              <a:r>
                <a:rPr lang="en-US" altLang="en-US" baseline="30000"/>
                <a:t>2</a:t>
              </a:r>
              <a:r>
                <a:rPr lang="en-US" altLang="en-US"/>
                <a:t>S(E,0)</a:t>
              </a:r>
            </a:p>
            <a:p>
              <a:r>
                <a:rPr lang="en-US" altLang="en-US"/>
                <a:t>     + 2y(1-y)S(E,T)</a:t>
              </a:r>
            </a:p>
            <a:p>
              <a:r>
                <a:rPr lang="en-US" altLang="en-US"/>
                <a:t>     + y</a:t>
              </a:r>
              <a:r>
                <a:rPr lang="en-US" altLang="en-US" baseline="30000"/>
                <a:t>2</a:t>
              </a:r>
              <a:r>
                <a:rPr lang="en-US" altLang="en-US"/>
                <a:t>S(E,2T)</a:t>
              </a:r>
            </a:p>
          </p:txBody>
        </p:sp>
        <p:sp>
          <p:nvSpPr>
            <p:cNvPr id="25" name="Text Box 32"/>
            <p:cNvSpPr txBox="1">
              <a:spLocks noChangeArrowheads="1"/>
            </p:cNvSpPr>
            <p:nvPr/>
          </p:nvSpPr>
          <p:spPr bwMode="auto">
            <a:xfrm>
              <a:off x="-7" y="880"/>
              <a:ext cx="116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063DE8"/>
                  </a:solidFill>
                </a:rPr>
                <a:t>mosaic spectrum</a:t>
              </a:r>
            </a:p>
          </p:txBody>
        </p:sp>
        <p:sp>
          <p:nvSpPr>
            <p:cNvPr id="26" name="Text Box 33"/>
            <p:cNvSpPr txBox="1">
              <a:spLocks noChangeArrowheads="1"/>
            </p:cNvSpPr>
            <p:nvPr/>
          </p:nvSpPr>
          <p:spPr bwMode="auto">
            <a:xfrm>
              <a:off x="1062" y="1196"/>
              <a:ext cx="101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063DE8"/>
                  </a:solidFill>
                </a:rPr>
                <a:t>  	unfiltered</a:t>
              </a:r>
            </a:p>
          </p:txBody>
        </p:sp>
        <p:sp>
          <p:nvSpPr>
            <p:cNvPr id="27" name="Text Box 34"/>
            <p:cNvSpPr txBox="1">
              <a:spLocks noChangeArrowheads="1"/>
            </p:cNvSpPr>
            <p:nvPr/>
          </p:nvSpPr>
          <p:spPr bwMode="auto">
            <a:xfrm>
              <a:off x="1361" y="1363"/>
              <a:ext cx="84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063DE8"/>
                  </a:solidFill>
                </a:rPr>
                <a:t>filtered by T</a:t>
              </a:r>
            </a:p>
          </p:txBody>
        </p:sp>
        <p:sp>
          <p:nvSpPr>
            <p:cNvPr id="28" name="Text Box 35"/>
            <p:cNvSpPr txBox="1">
              <a:spLocks noChangeArrowheads="1"/>
            </p:cNvSpPr>
            <p:nvPr/>
          </p:nvSpPr>
          <p:spPr bwMode="auto">
            <a:xfrm>
              <a:off x="1375" y="1501"/>
              <a:ext cx="9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063DE8"/>
                  </a:solidFill>
                </a:rPr>
                <a:t>filtered by 2T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9921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6" name="Picture 2" descr="Scan10012_t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5" t="36017" r="6044" b="17827"/>
          <a:stretch>
            <a:fillRect/>
          </a:stretch>
        </p:blipFill>
        <p:spPr bwMode="auto">
          <a:xfrm>
            <a:off x="1099503" y="1400174"/>
            <a:ext cx="3333750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266700" y="129858"/>
            <a:ext cx="10754995" cy="809625"/>
          </a:xfrm>
        </p:spPr>
        <p:txBody>
          <a:bodyPr/>
          <a:lstStyle/>
          <a:p>
            <a:r>
              <a:rPr lang="en-US" altLang="en-US" dirty="0"/>
              <a:t>Ion-beam step-wedge data confirms dose profiles derived from electrical data</a:t>
            </a:r>
          </a:p>
        </p:txBody>
      </p:sp>
      <p:pic>
        <p:nvPicPr>
          <p:cNvPr id="8" name="Picture 5" descr="Scan2_t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9" t="30894" r="11615" b="7184"/>
          <a:stretch>
            <a:fillRect/>
          </a:stretch>
        </p:blipFill>
        <p:spPr bwMode="auto">
          <a:xfrm>
            <a:off x="6099175" y="2088515"/>
            <a:ext cx="4535488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830580" y="4430078"/>
            <a:ext cx="4391025" cy="2214562"/>
          </a:xfrm>
          <a:prstGeom prst="rect">
            <a:avLst/>
          </a:prstGeom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1.8- and 4-mm-thick foils</a:t>
            </a:r>
            <a:br>
              <a:rPr lang="en-US" altLang="en-US" sz="1800" dirty="0"/>
            </a:br>
            <a:r>
              <a:rPr lang="en-US" altLang="en-US" sz="1800" dirty="0"/>
              <a:t>resolved ion deposition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Radiachromic film calibrated with calorimeters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Film exposure density proportional to deposited fluences up to 0.25 cal/cm</a:t>
            </a:r>
            <a:r>
              <a:rPr lang="en-US" altLang="en-US" sz="1800" baseline="30000" dirty="0"/>
              <a:t>2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618288" y="1400175"/>
            <a:ext cx="3919537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altLang="en-US" dirty="0">
                <a:latin typeface="Tahoma" pitchFamily="34" charset="0"/>
              </a:rPr>
              <a:t>Comparison of Ion Deposition in Al</a:t>
            </a:r>
            <a:br>
              <a:rPr lang="en-US" altLang="en-US" dirty="0">
                <a:latin typeface="Tahoma" pitchFamily="34" charset="0"/>
              </a:rPr>
            </a:br>
            <a:r>
              <a:rPr lang="en-US" altLang="en-US" dirty="0">
                <a:latin typeface="Tahoma" pitchFamily="34" charset="0"/>
              </a:rPr>
              <a:t>from a Foil-Stack and Electrical Data</a:t>
            </a:r>
            <a:endParaRPr lang="en-US" altLang="en-US" baseline="30000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36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title"/>
          </p:nvPr>
        </p:nvSpPr>
        <p:spPr>
          <a:xfrm>
            <a:off x="1370013" y="118110"/>
            <a:ext cx="8469312" cy="809625"/>
          </a:xfrm>
          <a:noFill/>
          <a:ln/>
        </p:spPr>
        <p:txBody>
          <a:bodyPr/>
          <a:lstStyle/>
          <a:p>
            <a:r>
              <a:rPr lang="en-US" altLang="en-US" dirty="0"/>
              <a:t>The DTRA Validation Study verified that ions can replace cold x-rays for many effects tests</a:t>
            </a: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1531620" y="1310323"/>
            <a:ext cx="8847138" cy="4764087"/>
          </a:xfrm>
          <a:prstGeom prst="rect">
            <a:avLst/>
          </a:prstGeom>
          <a:noFill/>
          <a:ln/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sz="1800" dirty="0"/>
              <a:t>Correlated ion-beam-induced effects with UGTs, PRS AGTs, and validated codes for</a:t>
            </a:r>
          </a:p>
          <a:p>
            <a:pPr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/>
              <a:t>linear and nonlinear </a:t>
            </a:r>
            <a:r>
              <a:rPr lang="en-US" altLang="en-US" dirty="0" err="1"/>
              <a:t>thermostructural</a:t>
            </a:r>
            <a:r>
              <a:rPr lang="en-US" altLang="en-US" dirty="0"/>
              <a:t> response of mirror materials, mirror structures, composite tubes and strips</a:t>
            </a:r>
          </a:p>
          <a:p>
            <a:pPr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/>
              <a:t>optical multi-layer coatings with tailored, x-ray-like deposition</a:t>
            </a:r>
          </a:p>
          <a:p>
            <a:pPr lvl="1">
              <a:lnSpc>
                <a:spcPct val="80000"/>
              </a:lnSpc>
              <a:spcAft>
                <a:spcPct val="35000"/>
              </a:spcAft>
              <a:buClr>
                <a:srgbClr val="0000FF"/>
              </a:buClr>
              <a:buSzPct val="120000"/>
            </a:pPr>
            <a:r>
              <a:rPr lang="en-US" altLang="en-US" dirty="0"/>
              <a:t>blow-off impulse in complex composite materials</a:t>
            </a:r>
          </a:p>
          <a:p>
            <a:pPr lvl="1">
              <a:lnSpc>
                <a:spcPct val="80000"/>
              </a:lnSpc>
              <a:spcAft>
                <a:spcPct val="35000"/>
              </a:spcAft>
              <a:buClr>
                <a:srgbClr val="0000FF"/>
              </a:buClr>
              <a:buSzPct val="120000"/>
            </a:pPr>
            <a:endParaRPr lang="en-US" altLang="en-US" dirty="0"/>
          </a:p>
          <a:p>
            <a:pPr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sz="1800" dirty="0"/>
              <a:t>JAYCOR, APTEK, and S-Cubed tests proved that ion beams are useful for testing optical components and strategic materials</a:t>
            </a:r>
          </a:p>
          <a:p>
            <a:pPr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/>
              <a:t>Damage modes the same as for UGTs and PRS tests</a:t>
            </a:r>
          </a:p>
          <a:p>
            <a:pPr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/>
              <a:t>Impulse response similar to that of a 1-keV black body</a:t>
            </a:r>
          </a:p>
          <a:p>
            <a:pPr lvl="1">
              <a:lnSpc>
                <a:spcPct val="80000"/>
              </a:lnSpc>
              <a:spcAft>
                <a:spcPct val="35000"/>
              </a:spcAft>
              <a:buClr>
                <a:srgbClr val="0000FF"/>
              </a:buClr>
              <a:buSzPct val="120000"/>
            </a:pPr>
            <a:r>
              <a:rPr lang="en-US" altLang="en-US" dirty="0"/>
              <a:t>Not all issues resolved for multi-layers, baffles, and buckling</a:t>
            </a:r>
          </a:p>
          <a:p>
            <a:pPr lvl="1">
              <a:lnSpc>
                <a:spcPct val="80000"/>
              </a:lnSpc>
              <a:spcAft>
                <a:spcPct val="35000"/>
              </a:spcAft>
              <a:buClr>
                <a:srgbClr val="0000FF"/>
              </a:buClr>
              <a:buSzPct val="120000"/>
            </a:pPr>
            <a:endParaRPr lang="en-US" altLang="en-US" dirty="0"/>
          </a:p>
          <a:p>
            <a:pPr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sz="1800" dirty="0"/>
              <a:t>Lessons learned include specifications for a high-fidelity ion simulator to meet long-term testing objectives</a:t>
            </a:r>
          </a:p>
          <a:p>
            <a:pPr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/>
              <a:t>5- to 8-MeV endpoint for penetration and nondestructive testing</a:t>
            </a:r>
            <a:endParaRPr lang="en-US" altLang="en-US" b="1" dirty="0"/>
          </a:p>
          <a:p>
            <a:pPr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/>
              <a:t>spectrally-tailored with x-ray-like deposition for complex structures</a:t>
            </a:r>
          </a:p>
          <a:p>
            <a:pPr lvl="1">
              <a:lnSpc>
                <a:spcPct val="80000"/>
              </a:lnSpc>
              <a:buClr>
                <a:srgbClr val="0000FF"/>
              </a:buClr>
              <a:buSzPct val="120000"/>
            </a:pPr>
            <a:r>
              <a:rPr lang="en-US" altLang="en-US" dirty="0"/>
              <a:t>advanced debris mitigation techniques for optics testing</a:t>
            </a:r>
          </a:p>
        </p:txBody>
      </p:sp>
    </p:spTree>
    <p:extLst>
      <p:ext uri="{BB962C8B-B14F-4D97-AF65-F5344CB8AC3E}">
        <p14:creationId xmlns:p14="http://schemas.microsoft.com/office/powerpoint/2010/main" val="2694391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26</a:t>
            </a:fld>
            <a:endParaRPr lang="en-US" altLang="en-US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393700" y="1401763"/>
            <a:ext cx="3279775" cy="3460750"/>
            <a:chOff x="80" y="692"/>
            <a:chExt cx="1887" cy="190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" y="692"/>
              <a:ext cx="1839" cy="19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43" y="853"/>
              <a:ext cx="610" cy="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0">
                  <a:solidFill>
                    <a:srgbClr val="FF0000"/>
                  </a:solidFill>
                </a:rPr>
                <a:t>calorimeter</a:t>
              </a: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707" y="731"/>
              <a:ext cx="707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0">
                  <a:solidFill>
                    <a:srgbClr val="FF0000"/>
                  </a:solidFill>
                </a:rPr>
                <a:t>2 cell coupon</a:t>
              </a:r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471" y="1008"/>
              <a:ext cx="89" cy="28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H="1">
              <a:off x="785" y="879"/>
              <a:ext cx="72" cy="33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1277" y="848"/>
              <a:ext cx="690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400" b="0">
                  <a:solidFill>
                    <a:srgbClr val="FF0000"/>
                  </a:solidFill>
                </a:rPr>
                <a:t>radiachromic</a:t>
              </a:r>
            </a:p>
            <a:p>
              <a:pPr algn="ctr"/>
              <a:r>
                <a:rPr lang="en-US" altLang="en-US" sz="1400" b="0">
                  <a:solidFill>
                    <a:srgbClr val="FF0000"/>
                  </a:solidFill>
                </a:rPr>
                <a:t>film</a:t>
              </a:r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H="1">
              <a:off x="1372" y="1054"/>
              <a:ext cx="133" cy="15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Rectangle 10"/>
          <p:cNvSpPr txBox="1">
            <a:spLocks noChangeArrowheads="1"/>
          </p:cNvSpPr>
          <p:nvPr/>
        </p:nvSpPr>
        <p:spPr>
          <a:xfrm>
            <a:off x="1088124" y="1269"/>
            <a:ext cx="8328025" cy="950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altLang="en-US" sz="2600" dirty="0"/>
              <a:t>Ion exposures validated an advanced solar cell technology within mission specs established by JCS guidelines</a:t>
            </a:r>
          </a:p>
        </p:txBody>
      </p:sp>
      <p:sp>
        <p:nvSpPr>
          <p:cNvPr id="15" name="Rectangle 11"/>
          <p:cNvSpPr txBox="1">
            <a:spLocks noChangeArrowheads="1"/>
          </p:cNvSpPr>
          <p:nvPr/>
        </p:nvSpPr>
        <p:spPr>
          <a:xfrm>
            <a:off x="4167981" y="1196176"/>
            <a:ext cx="4814887" cy="1560513"/>
          </a:xfrm>
          <a:prstGeom prst="rect">
            <a:avLst/>
          </a:prstGeom>
          <a:noFill/>
          <a:ln/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FF"/>
              </a:buClr>
              <a:buSzPct val="120000"/>
            </a:pPr>
            <a:r>
              <a:rPr lang="en-US" altLang="en-US" sz="1600" dirty="0">
                <a:sym typeface="Symbol" pitchFamily="18" charset="2"/>
              </a:rPr>
              <a:t>L-3 Double Eagle </a:t>
            </a:r>
            <a:r>
              <a:rPr lang="en-US" altLang="en-US" sz="1600" dirty="0" err="1">
                <a:sym typeface="Symbol" pitchFamily="18" charset="2"/>
              </a:rPr>
              <a:t>Ar</a:t>
            </a:r>
            <a:r>
              <a:rPr lang="en-US" altLang="en-US" sz="1600" dirty="0">
                <a:sym typeface="Symbol" pitchFamily="18" charset="2"/>
              </a:rPr>
              <a:t> PRS at </a:t>
            </a:r>
            <a:r>
              <a:rPr lang="en-US" altLang="en-US" sz="1600" dirty="0">
                <a:latin typeface="Symbol" pitchFamily="18" charset="2"/>
              </a:rPr>
              <a:t>£ </a:t>
            </a:r>
            <a:r>
              <a:rPr lang="en-US" altLang="en-US" sz="1600" dirty="0">
                <a:sym typeface="Symbol" pitchFamily="18" charset="2"/>
              </a:rPr>
              <a:t>0.3 cal/cm</a:t>
            </a:r>
            <a:r>
              <a:rPr lang="en-US" altLang="en-US" sz="1600" baseline="30000" dirty="0">
                <a:sym typeface="Symbol" pitchFamily="18" charset="2"/>
              </a:rPr>
              <a:t>2</a:t>
            </a:r>
            <a:r>
              <a:rPr lang="en-US" altLang="en-US" sz="1600" dirty="0">
                <a:sym typeface="Symbol" pitchFamily="18" charset="2"/>
              </a:rPr>
              <a:t> over 53 cm</a:t>
            </a:r>
            <a:r>
              <a:rPr lang="en-US" altLang="en-US" sz="1600" baseline="30000" dirty="0">
                <a:sym typeface="Symbol" pitchFamily="18" charset="2"/>
              </a:rPr>
              <a:t>2</a:t>
            </a:r>
            <a:r>
              <a:rPr lang="en-US" altLang="en-US" sz="1600" dirty="0">
                <a:sym typeface="Symbol" pitchFamily="18" charset="2"/>
              </a:rPr>
              <a:t> could not induce cracking in flight-configuration cells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600" dirty="0"/>
              <a:t>Ions provided more penetrating, debris-free, uniform fluences up to 0.8</a:t>
            </a:r>
            <a:r>
              <a:rPr lang="en-US" altLang="en-US" sz="1600" dirty="0">
                <a:sym typeface="Symbol" pitchFamily="18" charset="2"/>
              </a:rPr>
              <a:t> cal/cm</a:t>
            </a:r>
            <a:r>
              <a:rPr lang="en-US" altLang="en-US" sz="1600" baseline="30000" dirty="0">
                <a:sym typeface="Symbol" pitchFamily="18" charset="2"/>
              </a:rPr>
              <a:t>2</a:t>
            </a:r>
            <a:r>
              <a:rPr lang="en-US" altLang="en-US" sz="1600" dirty="0"/>
              <a:t> over </a:t>
            </a:r>
            <a:r>
              <a:rPr lang="en-US" altLang="en-US" sz="1600" dirty="0">
                <a:sym typeface="Symbol" pitchFamily="18" charset="2"/>
              </a:rPr>
              <a:t>1000 cm</a:t>
            </a:r>
            <a:r>
              <a:rPr lang="en-US" altLang="en-US" sz="1600" baseline="30000" dirty="0">
                <a:sym typeface="Symbol" pitchFamily="18" charset="2"/>
              </a:rPr>
              <a:t>2</a:t>
            </a:r>
            <a:r>
              <a:rPr lang="en-US" altLang="en-US" sz="1600" dirty="0">
                <a:sym typeface="Symbol" pitchFamily="18" charset="2"/>
              </a:rPr>
              <a:t> (8 cells) without debris windows</a:t>
            </a:r>
          </a:p>
        </p:txBody>
      </p:sp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" t="4028" r="3650" b="648"/>
          <a:stretch>
            <a:fillRect/>
          </a:stretch>
        </p:blipFill>
        <p:spPr bwMode="auto">
          <a:xfrm>
            <a:off x="4365625" y="3095625"/>
            <a:ext cx="4419600" cy="340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176213" y="4813300"/>
            <a:ext cx="3890962" cy="170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>
              <a:lnSpc>
                <a:spcPct val="90000"/>
              </a:lnSpc>
              <a:spcBef>
                <a:spcPct val="30000"/>
              </a:spcBef>
              <a:buClr>
                <a:srgbClr val="063DE8"/>
              </a:buClr>
              <a:buSzPct val="120000"/>
              <a:buChar char="•"/>
              <a:defRPr sz="2000" b="1">
                <a:solidFill>
                  <a:schemeClr val="tx1"/>
                </a:solidFill>
                <a:latin typeface="Tahoma" pitchFamily="34" charset="0"/>
              </a:defRPr>
            </a:lvl1pPr>
            <a:lvl2pPr marL="628650" indent="-228600">
              <a:lnSpc>
                <a:spcPct val="90000"/>
              </a:lnSpc>
              <a:spcBef>
                <a:spcPct val="20000"/>
              </a:spcBef>
              <a:buClr>
                <a:srgbClr val="063DE8"/>
              </a:buClr>
              <a:buSzPct val="120000"/>
              <a:buChar char="–"/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971550" indent="-228600">
              <a:lnSpc>
                <a:spcPct val="90000"/>
              </a:lnSpc>
              <a:spcBef>
                <a:spcPct val="20000"/>
              </a:spcBef>
              <a:buSzPct val="100000"/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257300" indent="-171450">
              <a:lnSpc>
                <a:spcPct val="90000"/>
              </a:lnSpc>
              <a:spcBef>
                <a:spcPct val="2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543050" indent="-171450">
              <a:lnSpc>
                <a:spcPct val="90000"/>
              </a:lnSpc>
              <a:spcBef>
                <a:spcPct val="20000"/>
              </a:spcBef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1600" b="0" dirty="0">
                <a:sym typeface="Symbol" pitchFamily="18" charset="2"/>
              </a:rPr>
              <a:t>Survivability determined on Gamble II by establishing a</a:t>
            </a:r>
            <a:br>
              <a:rPr lang="en-US" altLang="en-US" sz="1600" b="0" dirty="0">
                <a:sym typeface="Symbol" pitchFamily="18" charset="2"/>
              </a:rPr>
            </a:br>
            <a:r>
              <a:rPr lang="en-US" altLang="en-US" sz="1600" b="0" dirty="0">
                <a:sym typeface="Symbol" pitchFamily="18" charset="2"/>
              </a:rPr>
              <a:t>0.4-cal/cm</a:t>
            </a:r>
            <a:r>
              <a:rPr lang="en-US" altLang="en-US" sz="1600" b="0" baseline="30000" dirty="0">
                <a:sym typeface="Symbol" pitchFamily="18" charset="2"/>
              </a:rPr>
              <a:t>2</a:t>
            </a:r>
            <a:r>
              <a:rPr lang="en-US" altLang="en-US" sz="1600" b="0" dirty="0">
                <a:sym typeface="Symbol" pitchFamily="18" charset="2"/>
              </a:rPr>
              <a:t> cracking threshold</a:t>
            </a:r>
          </a:p>
          <a:p>
            <a:r>
              <a:rPr lang="en-US" altLang="en-US" sz="1600" b="0" dirty="0">
                <a:sym typeface="Symbol" pitchFamily="18" charset="2"/>
              </a:rPr>
              <a:t>Methodology established for future testing of new solar-cell materials in which Gamble II ion testing is an integral part</a:t>
            </a: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9115107" y="5862942"/>
            <a:ext cx="28674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400"/>
              <a:t>Navy UFO Communications Satellite Payload</a:t>
            </a: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858" y="2232852"/>
            <a:ext cx="2716695" cy="3696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77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work</a:t>
            </a:r>
          </a:p>
        </p:txBody>
      </p:sp>
    </p:spTree>
    <p:extLst>
      <p:ext uri="{BB962C8B-B14F-4D97-AF65-F5344CB8AC3E}">
        <p14:creationId xmlns:p14="http://schemas.microsoft.com/office/powerpoint/2010/main" val="2476677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28</a:t>
            </a:fld>
            <a:endParaRPr lang="en-US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41312" y="163513"/>
            <a:ext cx="10189527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</a:pPr>
            <a:r>
              <a:rPr lang="en-US" altLang="en-US" sz="2400" dirty="0">
                <a:latin typeface="Tahoma" pitchFamily="34" charset="0"/>
              </a:rPr>
              <a:t>In response to AWE desirement, we varied the diode geometry to alter the impedance history and thus the deposition profile</a:t>
            </a: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379220" y="1492250"/>
            <a:ext cx="7766050" cy="2519363"/>
            <a:chOff x="480" y="1031"/>
            <a:chExt cx="4892" cy="1587"/>
          </a:xfrm>
        </p:grpSpPr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1606" y="1261"/>
              <a:ext cx="575" cy="1336"/>
              <a:chOff x="1490" y="1405"/>
              <a:chExt cx="662" cy="1879"/>
            </a:xfrm>
          </p:grpSpPr>
          <p:sp>
            <p:nvSpPr>
              <p:cNvPr id="90" name="Oval 5"/>
              <p:cNvSpPr>
                <a:spLocks noChangeArrowheads="1"/>
              </p:cNvSpPr>
              <p:nvPr/>
            </p:nvSpPr>
            <p:spPr bwMode="auto">
              <a:xfrm flipV="1">
                <a:off x="2053" y="3049"/>
                <a:ext cx="87" cy="92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Oval 6"/>
              <p:cNvSpPr>
                <a:spLocks noChangeArrowheads="1"/>
              </p:cNvSpPr>
              <p:nvPr/>
            </p:nvSpPr>
            <p:spPr bwMode="auto">
              <a:xfrm>
                <a:off x="2055" y="1548"/>
                <a:ext cx="87" cy="92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Rectangle 7"/>
              <p:cNvSpPr>
                <a:spLocks noChangeArrowheads="1"/>
              </p:cNvSpPr>
              <p:nvPr/>
            </p:nvSpPr>
            <p:spPr bwMode="auto">
              <a:xfrm>
                <a:off x="1490" y="1760"/>
                <a:ext cx="56" cy="120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Line 8"/>
              <p:cNvSpPr>
                <a:spLocks noChangeShapeType="1"/>
              </p:cNvSpPr>
              <p:nvPr/>
            </p:nvSpPr>
            <p:spPr bwMode="auto">
              <a:xfrm>
                <a:off x="1536" y="1763"/>
                <a:ext cx="5" cy="1157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Rectangle 9"/>
              <p:cNvSpPr>
                <a:spLocks noChangeArrowheads="1"/>
              </p:cNvSpPr>
              <p:nvPr/>
            </p:nvSpPr>
            <p:spPr bwMode="auto">
              <a:xfrm>
                <a:off x="1719" y="1765"/>
                <a:ext cx="331" cy="5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Line 10"/>
              <p:cNvSpPr>
                <a:spLocks noChangeShapeType="1"/>
              </p:cNvSpPr>
              <p:nvPr/>
            </p:nvSpPr>
            <p:spPr bwMode="auto">
              <a:xfrm flipH="1" flipV="1">
                <a:off x="2045" y="1405"/>
                <a:ext cx="3" cy="4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11"/>
              <p:cNvSpPr>
                <a:spLocks noChangeShapeType="1"/>
              </p:cNvSpPr>
              <p:nvPr/>
            </p:nvSpPr>
            <p:spPr bwMode="auto">
              <a:xfrm>
                <a:off x="2152" y="1533"/>
                <a:ext cx="0" cy="3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12"/>
              <p:cNvSpPr>
                <a:spLocks noChangeShapeType="1"/>
              </p:cNvSpPr>
              <p:nvPr/>
            </p:nvSpPr>
            <p:spPr bwMode="auto">
              <a:xfrm flipH="1">
                <a:off x="1721" y="1859"/>
                <a:ext cx="43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13"/>
              <p:cNvSpPr>
                <a:spLocks noChangeShapeType="1"/>
              </p:cNvSpPr>
              <p:nvPr/>
            </p:nvSpPr>
            <p:spPr bwMode="auto">
              <a:xfrm flipH="1">
                <a:off x="2040" y="1533"/>
                <a:ext cx="11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14"/>
              <p:cNvSpPr>
                <a:spLocks noChangeShapeType="1"/>
              </p:cNvSpPr>
              <p:nvPr/>
            </p:nvSpPr>
            <p:spPr bwMode="auto">
              <a:xfrm flipV="1">
                <a:off x="1500" y="1436"/>
                <a:ext cx="0" cy="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Rectangle 15"/>
              <p:cNvSpPr>
                <a:spLocks noChangeArrowheads="1"/>
              </p:cNvSpPr>
              <p:nvPr/>
            </p:nvSpPr>
            <p:spPr bwMode="auto">
              <a:xfrm flipV="1">
                <a:off x="1717" y="2868"/>
                <a:ext cx="331" cy="5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Line 16"/>
              <p:cNvSpPr>
                <a:spLocks noChangeShapeType="1"/>
              </p:cNvSpPr>
              <p:nvPr/>
            </p:nvSpPr>
            <p:spPr bwMode="auto">
              <a:xfrm flipH="1">
                <a:off x="2043" y="2874"/>
                <a:ext cx="3" cy="4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7"/>
              <p:cNvSpPr>
                <a:spLocks noChangeShapeType="1"/>
              </p:cNvSpPr>
              <p:nvPr/>
            </p:nvSpPr>
            <p:spPr bwMode="auto">
              <a:xfrm flipV="1">
                <a:off x="2150" y="2830"/>
                <a:ext cx="0" cy="3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18"/>
              <p:cNvSpPr>
                <a:spLocks noChangeShapeType="1"/>
              </p:cNvSpPr>
              <p:nvPr/>
            </p:nvSpPr>
            <p:spPr bwMode="auto">
              <a:xfrm flipH="1">
                <a:off x="1728" y="2830"/>
                <a:ext cx="422" cy="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Line 19"/>
              <p:cNvSpPr>
                <a:spLocks noChangeShapeType="1"/>
              </p:cNvSpPr>
              <p:nvPr/>
            </p:nvSpPr>
            <p:spPr bwMode="auto">
              <a:xfrm flipH="1" flipV="1">
                <a:off x="2038" y="3155"/>
                <a:ext cx="112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20"/>
              <p:cNvSpPr>
                <a:spLocks noChangeShapeType="1"/>
              </p:cNvSpPr>
              <p:nvPr/>
            </p:nvSpPr>
            <p:spPr bwMode="auto">
              <a:xfrm>
                <a:off x="1725" y="1857"/>
                <a:ext cx="0" cy="980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Rectangle 21"/>
              <p:cNvSpPr>
                <a:spLocks noChangeArrowheads="1"/>
              </p:cNvSpPr>
              <p:nvPr/>
            </p:nvSpPr>
            <p:spPr bwMode="auto">
              <a:xfrm>
                <a:off x="1513" y="2818"/>
                <a:ext cx="28" cy="101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Line 22"/>
              <p:cNvSpPr>
                <a:spLocks noChangeShapeType="1"/>
              </p:cNvSpPr>
              <p:nvPr/>
            </p:nvSpPr>
            <p:spPr bwMode="auto">
              <a:xfrm flipV="1">
                <a:off x="1504" y="2813"/>
                <a:ext cx="0" cy="4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537" y="1282"/>
              <a:ext cx="575" cy="1336"/>
              <a:chOff x="1490" y="1405"/>
              <a:chExt cx="662" cy="1879"/>
            </a:xfrm>
          </p:grpSpPr>
          <p:sp>
            <p:nvSpPr>
              <p:cNvPr id="72" name="Oval 24"/>
              <p:cNvSpPr>
                <a:spLocks noChangeArrowheads="1"/>
              </p:cNvSpPr>
              <p:nvPr/>
            </p:nvSpPr>
            <p:spPr bwMode="auto">
              <a:xfrm flipV="1">
                <a:off x="2053" y="3049"/>
                <a:ext cx="87" cy="92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Oval 25"/>
              <p:cNvSpPr>
                <a:spLocks noChangeArrowheads="1"/>
              </p:cNvSpPr>
              <p:nvPr/>
            </p:nvSpPr>
            <p:spPr bwMode="auto">
              <a:xfrm>
                <a:off x="2055" y="1548"/>
                <a:ext cx="87" cy="92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26"/>
              <p:cNvSpPr>
                <a:spLocks noChangeArrowheads="1"/>
              </p:cNvSpPr>
              <p:nvPr/>
            </p:nvSpPr>
            <p:spPr bwMode="auto">
              <a:xfrm>
                <a:off x="1490" y="1760"/>
                <a:ext cx="56" cy="120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Line 27"/>
              <p:cNvSpPr>
                <a:spLocks noChangeShapeType="1"/>
              </p:cNvSpPr>
              <p:nvPr/>
            </p:nvSpPr>
            <p:spPr bwMode="auto">
              <a:xfrm>
                <a:off x="1536" y="1763"/>
                <a:ext cx="5" cy="1157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Rectangle 28"/>
              <p:cNvSpPr>
                <a:spLocks noChangeArrowheads="1"/>
              </p:cNvSpPr>
              <p:nvPr/>
            </p:nvSpPr>
            <p:spPr bwMode="auto">
              <a:xfrm>
                <a:off x="1719" y="1765"/>
                <a:ext cx="331" cy="5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Line 29"/>
              <p:cNvSpPr>
                <a:spLocks noChangeShapeType="1"/>
              </p:cNvSpPr>
              <p:nvPr/>
            </p:nvSpPr>
            <p:spPr bwMode="auto">
              <a:xfrm flipH="1" flipV="1">
                <a:off x="2045" y="1405"/>
                <a:ext cx="3" cy="4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Line 30"/>
              <p:cNvSpPr>
                <a:spLocks noChangeShapeType="1"/>
              </p:cNvSpPr>
              <p:nvPr/>
            </p:nvSpPr>
            <p:spPr bwMode="auto">
              <a:xfrm>
                <a:off x="2152" y="1533"/>
                <a:ext cx="0" cy="3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31"/>
              <p:cNvSpPr>
                <a:spLocks noChangeShapeType="1"/>
              </p:cNvSpPr>
              <p:nvPr/>
            </p:nvSpPr>
            <p:spPr bwMode="auto">
              <a:xfrm flipH="1">
                <a:off x="1846" y="1859"/>
                <a:ext cx="30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Line 32"/>
              <p:cNvSpPr>
                <a:spLocks noChangeShapeType="1"/>
              </p:cNvSpPr>
              <p:nvPr/>
            </p:nvSpPr>
            <p:spPr bwMode="auto">
              <a:xfrm flipH="1">
                <a:off x="2040" y="1533"/>
                <a:ext cx="11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Line 33"/>
              <p:cNvSpPr>
                <a:spLocks noChangeShapeType="1"/>
              </p:cNvSpPr>
              <p:nvPr/>
            </p:nvSpPr>
            <p:spPr bwMode="auto">
              <a:xfrm flipV="1">
                <a:off x="1500" y="1436"/>
                <a:ext cx="0" cy="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Rectangle 34"/>
              <p:cNvSpPr>
                <a:spLocks noChangeArrowheads="1"/>
              </p:cNvSpPr>
              <p:nvPr/>
            </p:nvSpPr>
            <p:spPr bwMode="auto">
              <a:xfrm flipV="1">
                <a:off x="1717" y="2868"/>
                <a:ext cx="331" cy="5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Line 35"/>
              <p:cNvSpPr>
                <a:spLocks noChangeShapeType="1"/>
              </p:cNvSpPr>
              <p:nvPr/>
            </p:nvSpPr>
            <p:spPr bwMode="auto">
              <a:xfrm flipH="1">
                <a:off x="2043" y="2874"/>
                <a:ext cx="3" cy="4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36"/>
              <p:cNvSpPr>
                <a:spLocks noChangeShapeType="1"/>
              </p:cNvSpPr>
              <p:nvPr/>
            </p:nvSpPr>
            <p:spPr bwMode="auto">
              <a:xfrm flipV="1">
                <a:off x="2150" y="2830"/>
                <a:ext cx="0" cy="3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37"/>
              <p:cNvSpPr>
                <a:spLocks noChangeShapeType="1"/>
              </p:cNvSpPr>
              <p:nvPr/>
            </p:nvSpPr>
            <p:spPr bwMode="auto">
              <a:xfrm flipH="1" flipV="1">
                <a:off x="1844" y="2829"/>
                <a:ext cx="306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38"/>
              <p:cNvSpPr>
                <a:spLocks noChangeShapeType="1"/>
              </p:cNvSpPr>
              <p:nvPr/>
            </p:nvSpPr>
            <p:spPr bwMode="auto">
              <a:xfrm flipH="1" flipV="1">
                <a:off x="2038" y="3155"/>
                <a:ext cx="112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Line 39"/>
              <p:cNvSpPr>
                <a:spLocks noChangeShapeType="1"/>
              </p:cNvSpPr>
              <p:nvPr/>
            </p:nvSpPr>
            <p:spPr bwMode="auto">
              <a:xfrm>
                <a:off x="1849" y="1857"/>
                <a:ext cx="0" cy="970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Rectangle 40"/>
              <p:cNvSpPr>
                <a:spLocks noChangeArrowheads="1"/>
              </p:cNvSpPr>
              <p:nvPr/>
            </p:nvSpPr>
            <p:spPr bwMode="auto">
              <a:xfrm>
                <a:off x="1513" y="2818"/>
                <a:ext cx="28" cy="101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Line 41"/>
              <p:cNvSpPr>
                <a:spLocks noChangeShapeType="1"/>
              </p:cNvSpPr>
              <p:nvPr/>
            </p:nvSpPr>
            <p:spPr bwMode="auto">
              <a:xfrm flipV="1">
                <a:off x="1504" y="2813"/>
                <a:ext cx="0" cy="4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42"/>
            <p:cNvGrpSpPr>
              <a:grpSpLocks/>
            </p:cNvGrpSpPr>
            <p:nvPr/>
          </p:nvGrpSpPr>
          <p:grpSpPr bwMode="auto">
            <a:xfrm>
              <a:off x="3791" y="1566"/>
              <a:ext cx="354" cy="721"/>
              <a:chOff x="2670" y="2108"/>
              <a:chExt cx="408" cy="1015"/>
            </a:xfrm>
          </p:grpSpPr>
          <p:sp>
            <p:nvSpPr>
              <p:cNvPr id="54" name="Rectangle 43"/>
              <p:cNvSpPr>
                <a:spLocks noChangeArrowheads="1"/>
              </p:cNvSpPr>
              <p:nvPr/>
            </p:nvSpPr>
            <p:spPr bwMode="auto">
              <a:xfrm>
                <a:off x="2670" y="2300"/>
                <a:ext cx="30" cy="65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44"/>
              <p:cNvSpPr>
                <a:spLocks noChangeShapeType="1"/>
              </p:cNvSpPr>
              <p:nvPr/>
            </p:nvSpPr>
            <p:spPr bwMode="auto">
              <a:xfrm>
                <a:off x="2695" y="2301"/>
                <a:ext cx="2" cy="62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Line 45"/>
              <p:cNvSpPr>
                <a:spLocks noChangeShapeType="1"/>
              </p:cNvSpPr>
              <p:nvPr/>
            </p:nvSpPr>
            <p:spPr bwMode="auto">
              <a:xfrm flipV="1">
                <a:off x="2675" y="2125"/>
                <a:ext cx="0" cy="2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Oval 46"/>
              <p:cNvSpPr>
                <a:spLocks noChangeArrowheads="1"/>
              </p:cNvSpPr>
              <p:nvPr/>
            </p:nvSpPr>
            <p:spPr bwMode="auto">
              <a:xfrm flipV="1">
                <a:off x="3025" y="2996"/>
                <a:ext cx="47" cy="50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Oval 47"/>
              <p:cNvSpPr>
                <a:spLocks noChangeArrowheads="1"/>
              </p:cNvSpPr>
              <p:nvPr/>
            </p:nvSpPr>
            <p:spPr bwMode="auto">
              <a:xfrm>
                <a:off x="3026" y="2185"/>
                <a:ext cx="47" cy="50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Rectangle 48"/>
              <p:cNvSpPr>
                <a:spLocks noChangeArrowheads="1"/>
              </p:cNvSpPr>
              <p:nvPr/>
            </p:nvSpPr>
            <p:spPr bwMode="auto">
              <a:xfrm>
                <a:off x="2846" y="2302"/>
                <a:ext cx="177" cy="31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49"/>
              <p:cNvSpPr>
                <a:spLocks noChangeShapeType="1"/>
              </p:cNvSpPr>
              <p:nvPr/>
            </p:nvSpPr>
            <p:spPr bwMode="auto">
              <a:xfrm flipH="1" flipV="1">
                <a:off x="3021" y="2108"/>
                <a:ext cx="1" cy="2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Line 50"/>
              <p:cNvSpPr>
                <a:spLocks noChangeShapeType="1"/>
              </p:cNvSpPr>
              <p:nvPr/>
            </p:nvSpPr>
            <p:spPr bwMode="auto">
              <a:xfrm>
                <a:off x="3078" y="2177"/>
                <a:ext cx="0" cy="1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Line 51"/>
              <p:cNvSpPr>
                <a:spLocks noChangeShapeType="1"/>
              </p:cNvSpPr>
              <p:nvPr/>
            </p:nvSpPr>
            <p:spPr bwMode="auto">
              <a:xfrm flipH="1">
                <a:off x="2852" y="2353"/>
                <a:ext cx="22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52"/>
              <p:cNvSpPr>
                <a:spLocks noChangeShapeType="1"/>
              </p:cNvSpPr>
              <p:nvPr/>
            </p:nvSpPr>
            <p:spPr bwMode="auto">
              <a:xfrm flipH="1">
                <a:off x="3018" y="2177"/>
                <a:ext cx="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53"/>
              <p:cNvSpPr>
                <a:spLocks noChangeArrowheads="1"/>
              </p:cNvSpPr>
              <p:nvPr/>
            </p:nvSpPr>
            <p:spPr bwMode="auto">
              <a:xfrm flipV="1">
                <a:off x="2845" y="2898"/>
                <a:ext cx="177" cy="31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Line 54"/>
              <p:cNvSpPr>
                <a:spLocks noChangeShapeType="1"/>
              </p:cNvSpPr>
              <p:nvPr/>
            </p:nvSpPr>
            <p:spPr bwMode="auto">
              <a:xfrm flipH="1">
                <a:off x="3020" y="2902"/>
                <a:ext cx="1" cy="2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55"/>
              <p:cNvSpPr>
                <a:spLocks noChangeShapeType="1"/>
              </p:cNvSpPr>
              <p:nvPr/>
            </p:nvSpPr>
            <p:spPr bwMode="auto">
              <a:xfrm flipV="1">
                <a:off x="3077" y="2878"/>
                <a:ext cx="0" cy="1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Line 56"/>
              <p:cNvSpPr>
                <a:spLocks noChangeShapeType="1"/>
              </p:cNvSpPr>
              <p:nvPr/>
            </p:nvSpPr>
            <p:spPr bwMode="auto">
              <a:xfrm flipH="1" flipV="1">
                <a:off x="2865" y="2877"/>
                <a:ext cx="212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57"/>
              <p:cNvSpPr>
                <a:spLocks noChangeShapeType="1"/>
              </p:cNvSpPr>
              <p:nvPr/>
            </p:nvSpPr>
            <p:spPr bwMode="auto">
              <a:xfrm flipH="1" flipV="1">
                <a:off x="3017" y="3053"/>
                <a:ext cx="60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58"/>
              <p:cNvSpPr>
                <a:spLocks noChangeShapeType="1"/>
              </p:cNvSpPr>
              <p:nvPr/>
            </p:nvSpPr>
            <p:spPr bwMode="auto">
              <a:xfrm>
                <a:off x="2858" y="2352"/>
                <a:ext cx="0" cy="524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Rectangle 59"/>
              <p:cNvSpPr>
                <a:spLocks noChangeArrowheads="1"/>
              </p:cNvSpPr>
              <p:nvPr/>
            </p:nvSpPr>
            <p:spPr bwMode="auto">
              <a:xfrm>
                <a:off x="2682" y="2871"/>
                <a:ext cx="15" cy="55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Line 60"/>
              <p:cNvSpPr>
                <a:spLocks noChangeShapeType="1"/>
              </p:cNvSpPr>
              <p:nvPr/>
            </p:nvSpPr>
            <p:spPr bwMode="auto">
              <a:xfrm flipV="1">
                <a:off x="2678" y="2869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61"/>
            <p:cNvGrpSpPr>
              <a:grpSpLocks/>
            </p:cNvGrpSpPr>
            <p:nvPr/>
          </p:nvGrpSpPr>
          <p:grpSpPr bwMode="auto">
            <a:xfrm>
              <a:off x="2804" y="1580"/>
              <a:ext cx="308" cy="722"/>
              <a:chOff x="2098" y="1422"/>
              <a:chExt cx="662" cy="1879"/>
            </a:xfrm>
          </p:grpSpPr>
          <p:sp>
            <p:nvSpPr>
              <p:cNvPr id="36" name="Oval 62"/>
              <p:cNvSpPr>
                <a:spLocks noChangeArrowheads="1"/>
              </p:cNvSpPr>
              <p:nvPr/>
            </p:nvSpPr>
            <p:spPr bwMode="auto">
              <a:xfrm flipV="1">
                <a:off x="2661" y="3066"/>
                <a:ext cx="87" cy="92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63"/>
              <p:cNvSpPr>
                <a:spLocks noChangeArrowheads="1"/>
              </p:cNvSpPr>
              <p:nvPr/>
            </p:nvSpPr>
            <p:spPr bwMode="auto">
              <a:xfrm>
                <a:off x="2663" y="1565"/>
                <a:ext cx="87" cy="92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64"/>
              <p:cNvSpPr>
                <a:spLocks noChangeArrowheads="1"/>
              </p:cNvSpPr>
              <p:nvPr/>
            </p:nvSpPr>
            <p:spPr bwMode="auto">
              <a:xfrm>
                <a:off x="2098" y="1777"/>
                <a:ext cx="56" cy="120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65"/>
              <p:cNvSpPr>
                <a:spLocks noChangeShapeType="1"/>
              </p:cNvSpPr>
              <p:nvPr/>
            </p:nvSpPr>
            <p:spPr bwMode="auto">
              <a:xfrm>
                <a:off x="2144" y="1780"/>
                <a:ext cx="5" cy="1157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Rectangle 66"/>
              <p:cNvSpPr>
                <a:spLocks noChangeArrowheads="1"/>
              </p:cNvSpPr>
              <p:nvPr/>
            </p:nvSpPr>
            <p:spPr bwMode="auto">
              <a:xfrm>
                <a:off x="2327" y="1782"/>
                <a:ext cx="331" cy="5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67"/>
              <p:cNvSpPr>
                <a:spLocks noChangeShapeType="1"/>
              </p:cNvSpPr>
              <p:nvPr/>
            </p:nvSpPr>
            <p:spPr bwMode="auto">
              <a:xfrm flipH="1" flipV="1">
                <a:off x="2653" y="1422"/>
                <a:ext cx="3" cy="4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68"/>
              <p:cNvSpPr>
                <a:spLocks noChangeShapeType="1"/>
              </p:cNvSpPr>
              <p:nvPr/>
            </p:nvSpPr>
            <p:spPr bwMode="auto">
              <a:xfrm>
                <a:off x="2760" y="1550"/>
                <a:ext cx="0" cy="3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69"/>
              <p:cNvSpPr>
                <a:spLocks noChangeShapeType="1"/>
              </p:cNvSpPr>
              <p:nvPr/>
            </p:nvSpPr>
            <p:spPr bwMode="auto">
              <a:xfrm flipH="1">
                <a:off x="2454" y="1876"/>
                <a:ext cx="30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Line 70"/>
              <p:cNvSpPr>
                <a:spLocks noChangeShapeType="1"/>
              </p:cNvSpPr>
              <p:nvPr/>
            </p:nvSpPr>
            <p:spPr bwMode="auto">
              <a:xfrm flipH="1">
                <a:off x="2648" y="1550"/>
                <a:ext cx="11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Line 71"/>
              <p:cNvSpPr>
                <a:spLocks noChangeShapeType="1"/>
              </p:cNvSpPr>
              <p:nvPr/>
            </p:nvSpPr>
            <p:spPr bwMode="auto">
              <a:xfrm flipV="1">
                <a:off x="2108" y="1453"/>
                <a:ext cx="0" cy="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Rectangle 72"/>
              <p:cNvSpPr>
                <a:spLocks noChangeArrowheads="1"/>
              </p:cNvSpPr>
              <p:nvPr/>
            </p:nvSpPr>
            <p:spPr bwMode="auto">
              <a:xfrm flipV="1">
                <a:off x="2325" y="2885"/>
                <a:ext cx="331" cy="56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73"/>
              <p:cNvSpPr>
                <a:spLocks noChangeShapeType="1"/>
              </p:cNvSpPr>
              <p:nvPr/>
            </p:nvSpPr>
            <p:spPr bwMode="auto">
              <a:xfrm flipH="1">
                <a:off x="2651" y="2891"/>
                <a:ext cx="3" cy="4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Line 74"/>
              <p:cNvSpPr>
                <a:spLocks noChangeShapeType="1"/>
              </p:cNvSpPr>
              <p:nvPr/>
            </p:nvSpPr>
            <p:spPr bwMode="auto">
              <a:xfrm flipV="1">
                <a:off x="2758" y="2847"/>
                <a:ext cx="0" cy="3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Line 75"/>
              <p:cNvSpPr>
                <a:spLocks noChangeShapeType="1"/>
              </p:cNvSpPr>
              <p:nvPr/>
            </p:nvSpPr>
            <p:spPr bwMode="auto">
              <a:xfrm flipH="1" flipV="1">
                <a:off x="2452" y="2846"/>
                <a:ext cx="306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Line 76"/>
              <p:cNvSpPr>
                <a:spLocks noChangeShapeType="1"/>
              </p:cNvSpPr>
              <p:nvPr/>
            </p:nvSpPr>
            <p:spPr bwMode="auto">
              <a:xfrm flipH="1" flipV="1">
                <a:off x="2646" y="3172"/>
                <a:ext cx="112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Line 77"/>
              <p:cNvSpPr>
                <a:spLocks noChangeShapeType="1"/>
              </p:cNvSpPr>
              <p:nvPr/>
            </p:nvSpPr>
            <p:spPr bwMode="auto">
              <a:xfrm>
                <a:off x="2457" y="1874"/>
                <a:ext cx="0" cy="970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Rectangle 78"/>
              <p:cNvSpPr>
                <a:spLocks noChangeArrowheads="1"/>
              </p:cNvSpPr>
              <p:nvPr/>
            </p:nvSpPr>
            <p:spPr bwMode="auto">
              <a:xfrm>
                <a:off x="2121" y="2835"/>
                <a:ext cx="28" cy="101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79"/>
              <p:cNvSpPr>
                <a:spLocks noChangeShapeType="1"/>
              </p:cNvSpPr>
              <p:nvPr/>
            </p:nvSpPr>
            <p:spPr bwMode="auto">
              <a:xfrm flipV="1">
                <a:off x="2112" y="2830"/>
                <a:ext cx="0" cy="4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80"/>
            <p:cNvGrpSpPr>
              <a:grpSpLocks/>
            </p:cNvGrpSpPr>
            <p:nvPr/>
          </p:nvGrpSpPr>
          <p:grpSpPr bwMode="auto">
            <a:xfrm>
              <a:off x="4762" y="1596"/>
              <a:ext cx="354" cy="721"/>
              <a:chOff x="3324" y="1091"/>
              <a:chExt cx="408" cy="1015"/>
            </a:xfrm>
          </p:grpSpPr>
          <p:sp>
            <p:nvSpPr>
              <p:cNvPr id="18" name="Rectangle 81"/>
              <p:cNvSpPr>
                <a:spLocks noChangeArrowheads="1"/>
              </p:cNvSpPr>
              <p:nvPr/>
            </p:nvSpPr>
            <p:spPr bwMode="auto">
              <a:xfrm>
                <a:off x="3324" y="1283"/>
                <a:ext cx="30" cy="65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Line 82"/>
              <p:cNvSpPr>
                <a:spLocks noChangeShapeType="1"/>
              </p:cNvSpPr>
              <p:nvPr/>
            </p:nvSpPr>
            <p:spPr bwMode="auto">
              <a:xfrm>
                <a:off x="3349" y="1284"/>
                <a:ext cx="2" cy="625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83"/>
              <p:cNvSpPr>
                <a:spLocks noChangeShapeType="1"/>
              </p:cNvSpPr>
              <p:nvPr/>
            </p:nvSpPr>
            <p:spPr bwMode="auto">
              <a:xfrm flipV="1">
                <a:off x="3329" y="1108"/>
                <a:ext cx="0" cy="2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Oval 84"/>
              <p:cNvSpPr>
                <a:spLocks noChangeArrowheads="1"/>
              </p:cNvSpPr>
              <p:nvPr/>
            </p:nvSpPr>
            <p:spPr bwMode="auto">
              <a:xfrm flipV="1">
                <a:off x="3679" y="1979"/>
                <a:ext cx="47" cy="50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Oval 85"/>
              <p:cNvSpPr>
                <a:spLocks noChangeArrowheads="1"/>
              </p:cNvSpPr>
              <p:nvPr/>
            </p:nvSpPr>
            <p:spPr bwMode="auto">
              <a:xfrm>
                <a:off x="3680" y="1168"/>
                <a:ext cx="47" cy="50"/>
              </a:xfrm>
              <a:prstGeom prst="ellipse">
                <a:avLst/>
              </a:prstGeom>
              <a:solidFill>
                <a:srgbClr val="006600"/>
              </a:solidFill>
              <a:ln w="1905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86"/>
              <p:cNvSpPr>
                <a:spLocks noChangeArrowheads="1"/>
              </p:cNvSpPr>
              <p:nvPr/>
            </p:nvSpPr>
            <p:spPr bwMode="auto">
              <a:xfrm>
                <a:off x="3500" y="1285"/>
                <a:ext cx="177" cy="31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87"/>
              <p:cNvSpPr>
                <a:spLocks noChangeShapeType="1"/>
              </p:cNvSpPr>
              <p:nvPr/>
            </p:nvSpPr>
            <p:spPr bwMode="auto">
              <a:xfrm flipH="1" flipV="1">
                <a:off x="3675" y="1091"/>
                <a:ext cx="1" cy="2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88"/>
              <p:cNvSpPr>
                <a:spLocks noChangeShapeType="1"/>
              </p:cNvSpPr>
              <p:nvPr/>
            </p:nvSpPr>
            <p:spPr bwMode="auto">
              <a:xfrm>
                <a:off x="3732" y="1160"/>
                <a:ext cx="0" cy="1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Line 89"/>
              <p:cNvSpPr>
                <a:spLocks noChangeShapeType="1"/>
              </p:cNvSpPr>
              <p:nvPr/>
            </p:nvSpPr>
            <p:spPr bwMode="auto">
              <a:xfrm flipH="1">
                <a:off x="3559" y="1336"/>
                <a:ext cx="17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90"/>
              <p:cNvSpPr>
                <a:spLocks noChangeShapeType="1"/>
              </p:cNvSpPr>
              <p:nvPr/>
            </p:nvSpPr>
            <p:spPr bwMode="auto">
              <a:xfrm flipH="1">
                <a:off x="3672" y="1160"/>
                <a:ext cx="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91"/>
              <p:cNvSpPr>
                <a:spLocks noChangeArrowheads="1"/>
              </p:cNvSpPr>
              <p:nvPr/>
            </p:nvSpPr>
            <p:spPr bwMode="auto">
              <a:xfrm flipV="1">
                <a:off x="3499" y="1881"/>
                <a:ext cx="177" cy="31"/>
              </a:xfrm>
              <a:prstGeom prst="rect">
                <a:avLst/>
              </a:prstGeom>
              <a:solidFill>
                <a:schemeClr val="hlink"/>
              </a:solidFill>
              <a:ln w="1905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Line 92"/>
              <p:cNvSpPr>
                <a:spLocks noChangeShapeType="1"/>
              </p:cNvSpPr>
              <p:nvPr/>
            </p:nvSpPr>
            <p:spPr bwMode="auto">
              <a:xfrm flipH="1">
                <a:off x="3674" y="1885"/>
                <a:ext cx="1" cy="2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Line 93"/>
              <p:cNvSpPr>
                <a:spLocks noChangeShapeType="1"/>
              </p:cNvSpPr>
              <p:nvPr/>
            </p:nvSpPr>
            <p:spPr bwMode="auto">
              <a:xfrm flipV="1">
                <a:off x="3731" y="1861"/>
                <a:ext cx="0" cy="1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94"/>
              <p:cNvSpPr>
                <a:spLocks noChangeShapeType="1"/>
              </p:cNvSpPr>
              <p:nvPr/>
            </p:nvSpPr>
            <p:spPr bwMode="auto">
              <a:xfrm flipH="1" flipV="1">
                <a:off x="3558" y="1860"/>
                <a:ext cx="173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95"/>
              <p:cNvSpPr>
                <a:spLocks noChangeShapeType="1"/>
              </p:cNvSpPr>
              <p:nvPr/>
            </p:nvSpPr>
            <p:spPr bwMode="auto">
              <a:xfrm flipH="1" flipV="1">
                <a:off x="3671" y="2036"/>
                <a:ext cx="60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96"/>
              <p:cNvSpPr>
                <a:spLocks noChangeShapeType="1"/>
              </p:cNvSpPr>
              <p:nvPr/>
            </p:nvSpPr>
            <p:spPr bwMode="auto">
              <a:xfrm>
                <a:off x="3556" y="1335"/>
                <a:ext cx="0" cy="524"/>
              </a:xfrm>
              <a:prstGeom prst="line">
                <a:avLst/>
              </a:prstGeom>
              <a:noFill/>
              <a:ln w="19050">
                <a:solidFill>
                  <a:srgbClr val="FF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97"/>
              <p:cNvSpPr>
                <a:spLocks noChangeArrowheads="1"/>
              </p:cNvSpPr>
              <p:nvPr/>
            </p:nvSpPr>
            <p:spPr bwMode="auto">
              <a:xfrm>
                <a:off x="3336" y="1854"/>
                <a:ext cx="15" cy="55"/>
              </a:xfrm>
              <a:prstGeom prst="rect">
                <a:avLst/>
              </a:prstGeom>
              <a:solidFill>
                <a:srgbClr val="0000FF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98"/>
              <p:cNvSpPr>
                <a:spLocks noChangeShapeType="1"/>
              </p:cNvSpPr>
              <p:nvPr/>
            </p:nvSpPr>
            <p:spPr bwMode="auto">
              <a:xfrm flipV="1">
                <a:off x="3332" y="1852"/>
                <a:ext cx="0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 Box 99"/>
            <p:cNvSpPr txBox="1">
              <a:spLocks noChangeArrowheads="1"/>
            </p:cNvSpPr>
            <p:nvPr/>
          </p:nvSpPr>
          <p:spPr bwMode="auto">
            <a:xfrm>
              <a:off x="480" y="1031"/>
              <a:ext cx="6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rgbClr val="0000FF"/>
                  </a:solidFill>
                </a:rPr>
                <a:t>standard</a:t>
              </a:r>
            </a:p>
          </p:txBody>
        </p:sp>
        <p:sp>
          <p:nvSpPr>
            <p:cNvPr id="14" name="Text Box 100"/>
            <p:cNvSpPr txBox="1">
              <a:spLocks noChangeArrowheads="1"/>
            </p:cNvSpPr>
            <p:nvPr/>
          </p:nvSpPr>
          <p:spPr bwMode="auto">
            <a:xfrm>
              <a:off x="1564" y="1037"/>
              <a:ext cx="65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chemeClr val="hlink"/>
                  </a:solidFill>
                </a:rPr>
                <a:t>foil flush</a:t>
              </a:r>
            </a:p>
          </p:txBody>
        </p:sp>
        <p:sp>
          <p:nvSpPr>
            <p:cNvPr id="15" name="Text Box 101"/>
            <p:cNvSpPr txBox="1">
              <a:spLocks noChangeArrowheads="1"/>
            </p:cNvSpPr>
            <p:nvPr/>
          </p:nvSpPr>
          <p:spPr bwMode="auto">
            <a:xfrm>
              <a:off x="2592" y="1042"/>
              <a:ext cx="7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>
                  <a:solidFill>
                    <a:schemeClr val="accent2"/>
                  </a:solidFill>
                </a:rPr>
                <a:t>half-scale</a:t>
              </a:r>
            </a:p>
          </p:txBody>
        </p:sp>
        <p:sp>
          <p:nvSpPr>
            <p:cNvPr id="16" name="Text Box 102"/>
            <p:cNvSpPr txBox="1">
              <a:spLocks noChangeArrowheads="1"/>
            </p:cNvSpPr>
            <p:nvPr/>
          </p:nvSpPr>
          <p:spPr bwMode="auto">
            <a:xfrm>
              <a:off x="3543" y="1040"/>
              <a:ext cx="83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rgbClr val="FF00FF"/>
                  </a:solidFill>
                </a:rPr>
                <a:t>0.5 R, 0.7 D,</a:t>
              </a:r>
            </a:p>
            <a:p>
              <a:pPr algn="ctr"/>
              <a:r>
                <a:rPr lang="en-US" altLang="en-US">
                  <a:solidFill>
                    <a:srgbClr val="FF00FF"/>
                  </a:solidFill>
                </a:rPr>
                <a:t>foil flush</a:t>
              </a:r>
            </a:p>
          </p:txBody>
        </p:sp>
        <p:sp>
          <p:nvSpPr>
            <p:cNvPr id="17" name="Text Box 103"/>
            <p:cNvSpPr txBox="1">
              <a:spLocks noChangeArrowheads="1"/>
            </p:cNvSpPr>
            <p:nvPr/>
          </p:nvSpPr>
          <p:spPr bwMode="auto">
            <a:xfrm>
              <a:off x="4536" y="1050"/>
              <a:ext cx="83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FF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rgbClr val="00FFFF"/>
                  </a:solidFill>
                </a:rPr>
                <a:t>0.5 R, 0.7 D,</a:t>
              </a:r>
            </a:p>
            <a:p>
              <a:pPr algn="ctr"/>
              <a:r>
                <a:rPr lang="en-US" altLang="en-US">
                  <a:solidFill>
                    <a:srgbClr val="00FFFF"/>
                  </a:solidFill>
                </a:rPr>
                <a:t>foil back</a:t>
              </a:r>
            </a:p>
          </p:txBody>
        </p:sp>
      </p:grpSp>
      <p:pic>
        <p:nvPicPr>
          <p:cNvPr id="108" name="Picture 1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58" y="4125913"/>
            <a:ext cx="4862512" cy="226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Oval 105"/>
          <p:cNvSpPr>
            <a:spLocks noChangeArrowheads="1"/>
          </p:cNvSpPr>
          <p:nvPr/>
        </p:nvSpPr>
        <p:spPr bwMode="auto">
          <a:xfrm>
            <a:off x="6071870" y="1393825"/>
            <a:ext cx="1638300" cy="823913"/>
          </a:xfrm>
          <a:prstGeom prst="ellipse">
            <a:avLst/>
          </a:prstGeom>
          <a:noFill/>
          <a:ln w="127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0" name="Line 106"/>
          <p:cNvSpPr>
            <a:spLocks noChangeShapeType="1"/>
          </p:cNvSpPr>
          <p:nvPr/>
        </p:nvSpPr>
        <p:spPr bwMode="auto">
          <a:xfrm flipH="1">
            <a:off x="5554345" y="2193925"/>
            <a:ext cx="914400" cy="2552700"/>
          </a:xfrm>
          <a:prstGeom prst="line">
            <a:avLst/>
          </a:prstGeom>
          <a:noFill/>
          <a:ln w="127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29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322705" y="106998"/>
            <a:ext cx="8855075" cy="809625"/>
          </a:xfrm>
        </p:spPr>
        <p:txBody>
          <a:bodyPr/>
          <a:lstStyle/>
          <a:p>
            <a:r>
              <a:rPr lang="en-US" altLang="en-US" dirty="0"/>
              <a:t>Impedance tuning can produce desirable deposition profile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2339339"/>
            <a:ext cx="5878423" cy="394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467168" y="1167644"/>
            <a:ext cx="4194729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altLang="en-US" sz="1800" dirty="0">
                <a:latin typeface="Tahoma" pitchFamily="34" charset="0"/>
              </a:rPr>
              <a:t>Calculated Ion Deposition in Carbon</a:t>
            </a:r>
          </a:p>
          <a:p>
            <a:pPr algn="ctr"/>
            <a:r>
              <a:rPr lang="en-US" altLang="en-US" dirty="0">
                <a:latin typeface="Tahoma" pitchFamily="34" charset="0"/>
              </a:rPr>
              <a:t>Normally-incident ion beam uniform over 10 cm</a:t>
            </a:r>
            <a:r>
              <a:rPr lang="en-US" altLang="en-US" baseline="30000" dirty="0">
                <a:latin typeface="Tahoma" pitchFamily="34" charset="0"/>
              </a:rPr>
              <a:t>2</a:t>
            </a:r>
            <a:endParaRPr lang="en-US" altLang="en-US" dirty="0">
              <a:latin typeface="Tahom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12502" y="2550730"/>
            <a:ext cx="423555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buClr>
                <a:srgbClr val="063DE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result helped start our AWE program, but could not be obtained reliably in testing scenarios!</a:t>
            </a:r>
          </a:p>
          <a:p>
            <a:pPr marL="231775" indent="-231775">
              <a:buClr>
                <a:srgbClr val="063DE8"/>
              </a:buClr>
              <a:buSzPct val="120000"/>
              <a:buFont typeface="Arial" panose="020B0604020202020204" pitchFamily="34" charset="0"/>
              <a:buChar char="•"/>
            </a:pPr>
            <a:endParaRPr lang="en-US" altLang="en-US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31775" indent="-231775">
              <a:buClr>
                <a:srgbClr val="063DE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Mosaics were used on some shots in 2012</a:t>
            </a:r>
          </a:p>
        </p:txBody>
      </p:sp>
    </p:spTree>
    <p:extLst>
      <p:ext uri="{BB962C8B-B14F-4D97-AF65-F5344CB8AC3E}">
        <p14:creationId xmlns:p14="http://schemas.microsoft.com/office/powerpoint/2010/main" val="212802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ion beams useful soft-x-ray surrogates?</a:t>
            </a:r>
          </a:p>
        </p:txBody>
      </p:sp>
    </p:spTree>
    <p:extLst>
      <p:ext uri="{BB962C8B-B14F-4D97-AF65-F5344CB8AC3E}">
        <p14:creationId xmlns:p14="http://schemas.microsoft.com/office/powerpoint/2010/main" val="905869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7512"/>
            <a:ext cx="10454640" cy="825500"/>
          </a:xfrm>
        </p:spPr>
        <p:txBody>
          <a:bodyPr/>
          <a:lstStyle/>
          <a:p>
            <a:pPr algn="ctr"/>
            <a:r>
              <a:rPr lang="en-US" altLang="en-US" sz="2400" dirty="0"/>
              <a:t>We have had a small but steady effort over the last 8 years</a:t>
            </a: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45013" y="3759368"/>
            <a:ext cx="5664233" cy="204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28650" indent="-22860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</a:pPr>
            <a:endParaRPr lang="en-US" altLang="en-US" sz="1800" dirty="0"/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endParaRPr lang="en-US" altLang="en-US" b="0" baseline="30000" dirty="0"/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endParaRPr lang="en-US" altLang="en-US" b="0" baseline="300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72824" y="1339323"/>
            <a:ext cx="8702220" cy="20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0287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428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77165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2288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28600" indent="-223838">
              <a:spcBef>
                <a:spcPts val="0"/>
              </a:spcBef>
              <a:spcAft>
                <a:spcPts val="600"/>
              </a:spcAft>
              <a:buClr>
                <a:srgbClr val="063DE8"/>
              </a:buClr>
              <a:buSzPct val="120000"/>
              <a:defRPr/>
            </a:pPr>
            <a:endParaRPr lang="en-US" sz="1800" dirty="0"/>
          </a:p>
          <a:p>
            <a:pPr marL="0" indent="-223838">
              <a:spcBef>
                <a:spcPts val="0"/>
              </a:spcBef>
              <a:spcAft>
                <a:spcPts val="0"/>
              </a:spcAft>
              <a:buClr>
                <a:srgbClr val="063DE8"/>
              </a:buClr>
              <a:buSzPct val="120000"/>
              <a:defRPr/>
            </a:pPr>
            <a:endParaRPr lang="en-US" b="0" kern="0" dirty="0"/>
          </a:p>
          <a:p>
            <a:pPr>
              <a:defRPr/>
            </a:pPr>
            <a:endParaRPr lang="en-US" sz="1800" b="0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1184123"/>
            <a:ext cx="10852431" cy="5172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Clr>
                <a:srgbClr val="0000FF"/>
              </a:buClr>
              <a:buSzPct val="120000"/>
            </a:pPr>
            <a:r>
              <a:rPr lang="en-US" sz="1900" dirty="0"/>
              <a:t>Working with AWE and </a:t>
            </a:r>
            <a:r>
              <a:rPr lang="en-US" sz="1900" strike="sngStrike" dirty="0" err="1"/>
              <a:t>Excelis</a:t>
            </a:r>
            <a:r>
              <a:rPr lang="en-US" sz="1900" dirty="0"/>
              <a:t> </a:t>
            </a:r>
            <a:r>
              <a:rPr lang="en-US" sz="1900" strike="dblStrike" dirty="0"/>
              <a:t>Harris</a:t>
            </a:r>
            <a:r>
              <a:rPr lang="en-US" sz="1900" dirty="0"/>
              <a:t> </a:t>
            </a:r>
            <a:r>
              <a:rPr lang="en-US" sz="1900" dirty="0" err="1"/>
              <a:t>Peraton</a:t>
            </a:r>
            <a:endParaRPr lang="en-US" sz="1900" dirty="0"/>
          </a:p>
          <a:p>
            <a:pPr>
              <a:spcBef>
                <a:spcPts val="600"/>
              </a:spcBef>
              <a:buClr>
                <a:srgbClr val="0000FF"/>
              </a:buClr>
              <a:buSzPct val="120000"/>
            </a:pPr>
            <a:endParaRPr lang="en-US" sz="1900" dirty="0"/>
          </a:p>
          <a:p>
            <a:pPr>
              <a:spcBef>
                <a:spcPts val="600"/>
              </a:spcBef>
              <a:buClr>
                <a:srgbClr val="0000FF"/>
              </a:buClr>
              <a:buSzPct val="120000"/>
            </a:pPr>
            <a:r>
              <a:rPr lang="en-US" sz="1900" dirty="0"/>
              <a:t>Roughly 5 weeks / 100 shots per year (no testing last year because of AWE security issues)</a:t>
            </a:r>
          </a:p>
          <a:p>
            <a:pPr>
              <a:spcBef>
                <a:spcPts val="600"/>
              </a:spcBef>
              <a:buClr>
                <a:srgbClr val="0000FF"/>
              </a:buClr>
              <a:buSzPct val="120000"/>
            </a:pPr>
            <a:endParaRPr lang="en-US" sz="1900" dirty="0"/>
          </a:p>
          <a:p>
            <a:pPr>
              <a:spcBef>
                <a:spcPts val="600"/>
              </a:spcBef>
              <a:buClr>
                <a:srgbClr val="0000FF"/>
              </a:buClr>
              <a:buSzPct val="120000"/>
            </a:pPr>
            <a:r>
              <a:rPr lang="en-US" sz="1900" dirty="0"/>
              <a:t>The ion beam has been well characterized</a:t>
            </a:r>
          </a:p>
          <a:p>
            <a:pPr lvl="1">
              <a:spcBef>
                <a:spcPts val="600"/>
              </a:spcBef>
              <a:buClr>
                <a:srgbClr val="0000FF"/>
              </a:buClr>
              <a:buSzPct val="120000"/>
            </a:pPr>
            <a:r>
              <a:rPr lang="en-US" sz="1900" dirty="0"/>
              <a:t>Calorimetry for fluence</a:t>
            </a:r>
          </a:p>
          <a:p>
            <a:pPr lvl="1">
              <a:spcBef>
                <a:spcPts val="600"/>
              </a:spcBef>
              <a:buClr>
                <a:srgbClr val="0000FF"/>
              </a:buClr>
              <a:buSzPct val="120000"/>
            </a:pPr>
            <a:r>
              <a:rPr lang="en-US" sz="1900" dirty="0"/>
              <a:t>Carbon activation for profile</a:t>
            </a:r>
          </a:p>
          <a:p>
            <a:pPr lvl="1">
              <a:spcBef>
                <a:spcPts val="600"/>
              </a:spcBef>
              <a:buClr>
                <a:srgbClr val="0000FF"/>
              </a:buClr>
              <a:buSzPct val="120000"/>
            </a:pPr>
            <a:r>
              <a:rPr lang="en-US" sz="1900" dirty="0"/>
              <a:t>Rutherford scattering for endpoint and pulse shape</a:t>
            </a:r>
          </a:p>
          <a:p>
            <a:pPr lvl="1">
              <a:spcBef>
                <a:spcPts val="600"/>
              </a:spcBef>
              <a:buClr>
                <a:srgbClr val="0000FF"/>
              </a:buClr>
              <a:buSzPct val="120000"/>
            </a:pPr>
            <a:r>
              <a:rPr lang="en-US" sz="1900" dirty="0"/>
              <a:t>Depth-dose stack for spectrum</a:t>
            </a:r>
          </a:p>
          <a:p>
            <a:pPr lvl="1">
              <a:spcBef>
                <a:spcPts val="600"/>
              </a:spcBef>
              <a:buClr>
                <a:srgbClr val="0000FF"/>
              </a:buClr>
              <a:buSzPct val="120000"/>
            </a:pPr>
            <a:r>
              <a:rPr lang="en-US" sz="1900" dirty="0"/>
              <a:t>Electrical monitors</a:t>
            </a:r>
          </a:p>
          <a:p>
            <a:pPr lvl="1">
              <a:spcBef>
                <a:spcPts val="600"/>
              </a:spcBef>
              <a:buClr>
                <a:srgbClr val="0000FF"/>
              </a:buClr>
              <a:buSzPct val="120000"/>
            </a:pPr>
            <a:endParaRPr lang="en-US" sz="1900" dirty="0"/>
          </a:p>
          <a:p>
            <a:pPr>
              <a:spcBef>
                <a:spcPts val="600"/>
              </a:spcBef>
              <a:buClr>
                <a:srgbClr val="0000FF"/>
              </a:buClr>
              <a:buSzPct val="120000"/>
            </a:pPr>
            <a:r>
              <a:rPr lang="en-US" sz="1900" dirty="0"/>
              <a:t>A variety of materials have been studied using several target diagnostics</a:t>
            </a:r>
          </a:p>
          <a:p>
            <a:pPr marL="519112" lvl="1" indent="-285750">
              <a:spcBef>
                <a:spcPts val="600"/>
              </a:spcBef>
              <a:buClr>
                <a:srgbClr val="0000FF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altLang="en-US" sz="1900" dirty="0"/>
              <a:t>Both traditional and novel materials</a:t>
            </a:r>
          </a:p>
          <a:p>
            <a:pPr marL="519112" lvl="1" indent="-285750">
              <a:spcBef>
                <a:spcPts val="600"/>
              </a:spcBef>
              <a:buClr>
                <a:srgbClr val="0000FF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altLang="en-US" sz="1900" dirty="0"/>
              <a:t>Photonic-displacement interferometry</a:t>
            </a:r>
          </a:p>
          <a:p>
            <a:pPr marL="519112" lvl="1" indent="-285750">
              <a:spcBef>
                <a:spcPts val="600"/>
              </a:spcBef>
              <a:buClr>
                <a:srgbClr val="0000FF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altLang="en-US" sz="1900" dirty="0"/>
              <a:t>LVT, pressure, and strain gauges</a:t>
            </a:r>
          </a:p>
          <a:p>
            <a:pPr marL="519112" lvl="1" indent="-285750">
              <a:spcBef>
                <a:spcPts val="600"/>
              </a:spcBef>
              <a:buClr>
                <a:srgbClr val="0000FF"/>
              </a:buClr>
              <a:buSzPct val="120000"/>
              <a:buFont typeface="Tahoma" panose="020B0604030504040204" pitchFamily="34" charset="0"/>
              <a:buChar char="–"/>
            </a:pPr>
            <a:endParaRPr lang="en-US" altLang="en-US" sz="1900" dirty="0"/>
          </a:p>
          <a:p>
            <a:pPr marL="171449" indent="-285750">
              <a:spcBef>
                <a:spcPts val="600"/>
              </a:spcBef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en-US" sz="1900" dirty="0"/>
              <a:t>For the first time, we now have support for source improvement (a small amount last year also)</a:t>
            </a:r>
          </a:p>
          <a:p>
            <a:pPr>
              <a:buClr>
                <a:srgbClr val="0000FF"/>
              </a:buClr>
              <a:buSzPct val="120000"/>
              <a:buFont typeface="Tahoma" panose="020B0604030504040204" pitchFamily="34" charset="0"/>
              <a:buChar char="–"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0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01276" y="120681"/>
            <a:ext cx="7392987" cy="825500"/>
          </a:xfrm>
        </p:spPr>
        <p:txBody>
          <a:bodyPr/>
          <a:lstStyle/>
          <a:p>
            <a:r>
              <a:rPr lang="en-US" altLang="en-US" sz="2400" dirty="0"/>
              <a:t>Fluences up to 115 </a:t>
            </a:r>
            <a:r>
              <a:rPr lang="en-US" altLang="en-US" sz="2400" dirty="0" err="1"/>
              <a:t>cal</a:t>
            </a:r>
            <a:r>
              <a:rPr lang="en-US" altLang="en-US" sz="2400" dirty="0"/>
              <a:t>/cm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are measured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063383" y="1226966"/>
            <a:ext cx="1247457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0" dirty="0"/>
              <a:t>Linear scale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488578" y="5713030"/>
            <a:ext cx="58738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buClr>
                <a:srgbClr val="063DE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Fluence easily variable from 5-&gt;115 </a:t>
            </a:r>
            <a:r>
              <a:rPr lang="en-US" alt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/cm</a:t>
            </a:r>
            <a:r>
              <a:rPr lang="en-US" altLang="en-US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  <a:p>
            <a:pPr marL="231775" indent="-231775">
              <a:buClr>
                <a:srgbClr val="063DE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Significant shot-to-shot variation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601804" y="1226966"/>
            <a:ext cx="1024639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0" dirty="0"/>
              <a:t>Log scale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69" y="1565520"/>
            <a:ext cx="8554617" cy="405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112254" y="1230064"/>
            <a:ext cx="1390124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>
              <a:buClr>
                <a:srgbClr val="063DE8"/>
              </a:buClr>
              <a:buSzPct val="120000"/>
            </a:pPr>
            <a:r>
              <a:rPr lang="en-US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 </a:t>
            </a:r>
            <a:r>
              <a:rPr lang="en-US" sz="16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</a:t>
            </a:r>
            <a:r>
              <a:rPr lang="en-US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/cm2?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215992" y="1568618"/>
            <a:ext cx="363557" cy="2678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941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0" y="122238"/>
            <a:ext cx="9144000" cy="809625"/>
          </a:xfrm>
          <a:noFill/>
          <a:ln/>
        </p:spPr>
        <p:txBody>
          <a:bodyPr/>
          <a:lstStyle/>
          <a:p>
            <a:r>
              <a:rPr lang="en-US" altLang="en-US" dirty="0"/>
              <a:t>Validated ion-current model allows ion current determination in absence of direct measurement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384425"/>
            <a:ext cx="4516438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2370137"/>
            <a:ext cx="4546600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262188" y="1690687"/>
            <a:ext cx="360362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/>
            <a:r>
              <a:rPr lang="en-US" altLang="en-US">
                <a:latin typeface="Tahoma" pitchFamily="34" charset="0"/>
              </a:rPr>
              <a:t>Model matches on shot without monitor failure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6554788" y="1882775"/>
            <a:ext cx="3524250" cy="336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r>
              <a:rPr lang="en-US" altLang="en-US" dirty="0">
                <a:latin typeface="Tahoma" pitchFamily="34" charset="0"/>
              </a:rPr>
              <a:t>Model needed after monitor fails</a:t>
            </a:r>
          </a:p>
        </p:txBody>
      </p:sp>
    </p:spTree>
    <p:extLst>
      <p:ext uri="{BB962C8B-B14F-4D97-AF65-F5344CB8AC3E}">
        <p14:creationId xmlns:p14="http://schemas.microsoft.com/office/powerpoint/2010/main" val="3873932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388468" y="1301129"/>
            <a:ext cx="358143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hangingPunct="0"/>
            <a:r>
              <a:rPr lang="en-US" altLang="en-US" dirty="0">
                <a:latin typeface="Tahoma" pitchFamily="34" charset="0"/>
              </a:rPr>
              <a:t>Activation vs calorimeter fluence</a:t>
            </a:r>
          </a:p>
          <a:p>
            <a:pPr algn="ctr" eaLnBrk="0" hangingPunct="0"/>
            <a:r>
              <a:rPr lang="en-US" altLang="en-US" dirty="0">
                <a:latin typeface="Tahoma" pitchFamily="34" charset="0"/>
              </a:rPr>
              <a:t>for central calorimeter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34" y="1885904"/>
            <a:ext cx="4447185" cy="398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03" y="1885904"/>
            <a:ext cx="4402137" cy="397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887260" y="6122073"/>
            <a:ext cx="3903814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285750" indent="-285750" algn="ctr" eaLnBrk="0" hangingPunct="0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en-US" b="0" dirty="0">
                <a:latin typeface="Tahoma" pitchFamily="34" charset="0"/>
              </a:rPr>
              <a:t>Average deuteron correction of 1.5x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277604" y="1301127"/>
            <a:ext cx="3761623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hangingPunct="0"/>
            <a:r>
              <a:rPr lang="en-US" altLang="en-US" dirty="0">
                <a:latin typeface="Tahoma" pitchFamily="34" charset="0"/>
              </a:rPr>
              <a:t>Yield for protons and p:d mix assuming natural ratio / 1.4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506625" y="64971"/>
            <a:ext cx="8653242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Univers" pitchFamily="34" charset="-18"/>
                <a:ea typeface="ＭＳ Ｐゴシック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Univers" pitchFamily="34" charset="-18"/>
                <a:ea typeface="ＭＳ Ｐゴシック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Univers" pitchFamily="34" charset="-18"/>
                <a:ea typeface="ＭＳ Ｐゴシック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Univers" pitchFamily="34" charset="-18"/>
                <a:ea typeface="ＭＳ Ｐゴシック" pitchFamily="34" charset="-128"/>
              </a:defRPr>
            </a:lvl9pPr>
          </a:lstStyle>
          <a:p>
            <a:r>
              <a:rPr lang="en-US" altLang="en-US" sz="2400" b="0" kern="0" dirty="0">
                <a:solidFill>
                  <a:schemeClr val="tx1"/>
                </a:solidFill>
              </a:rPr>
              <a:t>The </a:t>
            </a:r>
            <a:r>
              <a:rPr lang="en-US" altLang="en-US" sz="2400" b="0" kern="0" baseline="30000" dirty="0">
                <a:solidFill>
                  <a:schemeClr val="tx1"/>
                </a:solidFill>
              </a:rPr>
              <a:t>12</a:t>
            </a:r>
            <a:r>
              <a:rPr lang="en-US" altLang="en-US" sz="2400" b="0" kern="0" dirty="0">
                <a:solidFill>
                  <a:schemeClr val="tx1"/>
                </a:solidFill>
              </a:rPr>
              <a:t>C(p, </a:t>
            </a:r>
            <a:r>
              <a:rPr lang="en-US" altLang="en-US" sz="2400" b="0" kern="0" dirty="0">
                <a:solidFill>
                  <a:schemeClr val="tx1"/>
                </a:solidFill>
                <a:sym typeface="Symbol" pitchFamily="18" charset="2"/>
              </a:rPr>
              <a:t>)</a:t>
            </a:r>
            <a:r>
              <a:rPr lang="en-US" altLang="en-US" sz="2400" b="0" kern="0" baseline="30000" dirty="0">
                <a:solidFill>
                  <a:schemeClr val="tx1"/>
                </a:solidFill>
                <a:sym typeface="Symbol" pitchFamily="18" charset="2"/>
              </a:rPr>
              <a:t>13</a:t>
            </a:r>
            <a:r>
              <a:rPr lang="en-US" altLang="en-US" sz="2400" b="0" kern="0" dirty="0">
                <a:solidFill>
                  <a:schemeClr val="tx1"/>
                </a:solidFill>
                <a:sym typeface="Symbol" pitchFamily="18" charset="2"/>
              </a:rPr>
              <a:t>N reaction is a useful proton diagnostic, but requires voltage-dependent deuteron correction</a:t>
            </a:r>
          </a:p>
        </p:txBody>
      </p:sp>
    </p:spTree>
    <p:extLst>
      <p:ext uri="{BB962C8B-B14F-4D97-AF65-F5344CB8AC3E}">
        <p14:creationId xmlns:p14="http://schemas.microsoft.com/office/powerpoint/2010/main" val="180256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195578" y="6247485"/>
            <a:ext cx="4686801" cy="494632"/>
          </a:xfrm>
        </p:spPr>
        <p:txBody>
          <a:bodyPr/>
          <a:lstStyle/>
          <a:p>
            <a:pPr marL="233363" indent="-233363">
              <a:buClr>
                <a:srgbClr val="063DE8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en-US" sz="1600" dirty="0"/>
              <a:t>Graphite ablation seen at ~12 </a:t>
            </a:r>
            <a:r>
              <a:rPr lang="en-US" altLang="en-US" sz="1600" dirty="0" err="1"/>
              <a:t>cal</a:t>
            </a:r>
            <a:r>
              <a:rPr lang="en-US" altLang="en-US" sz="1600" dirty="0"/>
              <a:t>/cm</a:t>
            </a:r>
            <a:r>
              <a:rPr lang="en-US" altLang="en-US" sz="1600" baseline="30000" dirty="0"/>
              <a:t>2</a:t>
            </a:r>
            <a:endParaRPr lang="en-US" altLang="en-US" sz="1600" dirty="0"/>
          </a:p>
        </p:txBody>
      </p: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4957563" y="1807164"/>
            <a:ext cx="5713413" cy="4476750"/>
            <a:chOff x="1325563" y="1706563"/>
            <a:chExt cx="5894387" cy="4598987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5563" y="1706563"/>
              <a:ext cx="5894387" cy="4598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10"/>
            <p:cNvGrpSpPr>
              <a:grpSpLocks/>
            </p:cNvGrpSpPr>
            <p:nvPr/>
          </p:nvGrpSpPr>
          <p:grpSpPr bwMode="auto">
            <a:xfrm>
              <a:off x="2595198" y="1999127"/>
              <a:ext cx="4011949" cy="3855826"/>
              <a:chOff x="2587106" y="1999127"/>
              <a:chExt cx="4011949" cy="3855826"/>
            </a:xfrm>
          </p:grpSpPr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5363980" y="5518403"/>
                <a:ext cx="123507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0" hangingPunct="0"/>
                <a:r>
                  <a:rPr lang="en-US" altLang="en-US">
                    <a:solidFill>
                      <a:srgbClr val="FFFFFF"/>
                    </a:solidFill>
                  </a:rPr>
                  <a:t>8.7 cal/cm</a:t>
                </a:r>
                <a:r>
                  <a:rPr lang="en-US" altLang="en-US" baseline="30000">
                    <a:solidFill>
                      <a:srgbClr val="FFFFFF"/>
                    </a:solidFill>
                  </a:rPr>
                  <a:t>2</a:t>
                </a: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Text Box 6"/>
              <p:cNvSpPr txBox="1">
                <a:spLocks noChangeArrowheads="1"/>
              </p:cNvSpPr>
              <p:nvPr/>
            </p:nvSpPr>
            <p:spPr bwMode="auto">
              <a:xfrm>
                <a:off x="2587106" y="1999127"/>
                <a:ext cx="1347787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0" hangingPunct="0"/>
                <a:r>
                  <a:rPr lang="en-US" altLang="en-US">
                    <a:solidFill>
                      <a:srgbClr val="FFFFFF"/>
                    </a:solidFill>
                  </a:rPr>
                  <a:t>11.3 cal/cm</a:t>
                </a:r>
                <a:r>
                  <a:rPr lang="en-US" altLang="en-US" baseline="30000">
                    <a:solidFill>
                      <a:srgbClr val="FFFFFF"/>
                    </a:solidFill>
                  </a:rPr>
                  <a:t>2</a:t>
                </a: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Text Box 7"/>
              <p:cNvSpPr txBox="1">
                <a:spLocks noChangeArrowheads="1"/>
              </p:cNvSpPr>
              <p:nvPr/>
            </p:nvSpPr>
            <p:spPr bwMode="auto">
              <a:xfrm>
                <a:off x="2668349" y="5461042"/>
                <a:ext cx="1177925" cy="3365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sz="16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0" hangingPunct="0"/>
                <a:r>
                  <a:rPr lang="en-US" altLang="en-US">
                    <a:solidFill>
                      <a:srgbClr val="FFFFFF"/>
                    </a:solidFill>
                  </a:rPr>
                  <a:t>13 cal/cm</a:t>
                </a:r>
                <a:r>
                  <a:rPr lang="en-US" altLang="en-US" baseline="30000">
                    <a:solidFill>
                      <a:srgbClr val="FFFFFF"/>
                    </a:solidFill>
                  </a:rPr>
                  <a:t>2</a:t>
                </a: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Line 8"/>
              <p:cNvSpPr>
                <a:spLocks noChangeShapeType="1"/>
              </p:cNvSpPr>
              <p:nvPr/>
            </p:nvSpPr>
            <p:spPr bwMode="auto">
              <a:xfrm flipV="1">
                <a:off x="3301549" y="4524374"/>
                <a:ext cx="873575" cy="929657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9"/>
              <p:cNvSpPr>
                <a:spLocks noChangeShapeType="1"/>
              </p:cNvSpPr>
              <p:nvPr/>
            </p:nvSpPr>
            <p:spPr bwMode="auto">
              <a:xfrm>
                <a:off x="3301549" y="2354782"/>
                <a:ext cx="1011505" cy="582627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0"/>
              <p:cNvSpPr>
                <a:spLocks noChangeShapeType="1"/>
              </p:cNvSpPr>
              <p:nvPr/>
            </p:nvSpPr>
            <p:spPr bwMode="auto">
              <a:xfrm flipH="1" flipV="1">
                <a:off x="5680609" y="3843715"/>
                <a:ext cx="404602" cy="1715512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09" y="2042114"/>
            <a:ext cx="4003675" cy="400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999172" y="1508509"/>
            <a:ext cx="3871912" cy="3381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/>
            <a:r>
              <a:rPr lang="en-US" altLang="en-US" dirty="0">
                <a:latin typeface="Tahoma" pitchFamily="34" charset="0"/>
              </a:rPr>
              <a:t>Calorimeters behind holes in plate</a:t>
            </a: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5965626" y="1338852"/>
            <a:ext cx="3973512" cy="584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/>
            <a:r>
              <a:rPr lang="en-US" altLang="en-US" dirty="0">
                <a:latin typeface="Tahoma" pitchFamily="34" charset="0"/>
              </a:rPr>
              <a:t>Ablation of activated carbon reduces</a:t>
            </a:r>
          </a:p>
          <a:p>
            <a:pPr eaLnBrk="0" hangingPunct="0"/>
            <a:r>
              <a:rPr lang="en-US" altLang="en-US" dirty="0">
                <a:latin typeface="Tahoma" pitchFamily="34" charset="0"/>
              </a:rPr>
              <a:t>image-plate dose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16843" y="320841"/>
            <a:ext cx="5057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>
                <a:srgbClr val="063DE8"/>
              </a:buClr>
              <a:buSzPct val="120000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Carbon activation images beam</a:t>
            </a:r>
          </a:p>
        </p:txBody>
      </p:sp>
    </p:spTree>
    <p:extLst>
      <p:ext uri="{BB962C8B-B14F-4D97-AF65-F5344CB8AC3E}">
        <p14:creationId xmlns:p14="http://schemas.microsoft.com/office/powerpoint/2010/main" val="15829654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242820" y="47580"/>
            <a:ext cx="6491287" cy="825500"/>
          </a:xfrm>
        </p:spPr>
        <p:txBody>
          <a:bodyPr/>
          <a:lstStyle/>
          <a:p>
            <a:pPr algn="ctr"/>
            <a:r>
              <a:rPr lang="en-US" altLang="en-US" sz="2400" dirty="0"/>
              <a:t>Rutherford-scattering time-of-flight measurement verifies end-point voltage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820" y="1843088"/>
            <a:ext cx="7331075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653983" y="1354138"/>
            <a:ext cx="6013450" cy="584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0" dirty="0"/>
              <a:t>Signal from p-i-n located 375 cm from the diode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0" dirty="0"/>
              <a:t>compared with absolute calculations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69683" y="4765675"/>
            <a:ext cx="9731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0" dirty="0"/>
              <a:t>X-rays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120583" y="4289425"/>
            <a:ext cx="1423987" cy="557213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  <a:extLst/>
        </p:spPr>
      </p:cxn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081645" y="2392363"/>
            <a:ext cx="9731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0" dirty="0"/>
              <a:t>Ion TOF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7194233" y="2767013"/>
            <a:ext cx="1133475" cy="493712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  <a:extLst/>
        </p:spPr>
      </p:cxnSp>
    </p:spTree>
    <p:extLst>
      <p:ext uri="{BB962C8B-B14F-4D97-AF65-F5344CB8AC3E}">
        <p14:creationId xmlns:p14="http://schemas.microsoft.com/office/powerpoint/2010/main" val="4031759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74725" y="103306"/>
            <a:ext cx="8855075" cy="80962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Tahoma" pitchFamily="34" charset="0"/>
                <a:ea typeface="ＭＳ Ｐゴシック" pitchFamily="34" charset="-128"/>
                <a:cs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Univers" pitchFamily="34" charset="-18"/>
                <a:ea typeface="ＭＳ Ｐゴシック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Univers" pitchFamily="34" charset="-18"/>
                <a:ea typeface="ＭＳ Ｐゴシック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Univers" pitchFamily="34" charset="-18"/>
                <a:ea typeface="ＭＳ Ｐゴシック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Univers" pitchFamily="34" charset="-18"/>
                <a:ea typeface="ＭＳ Ｐゴシック" pitchFamily="34" charset="-128"/>
              </a:defRPr>
            </a:lvl9pPr>
          </a:lstStyle>
          <a:p>
            <a:pPr algn="ctr"/>
            <a:r>
              <a:rPr lang="en-US" sz="2400" b="0" kern="0" dirty="0">
                <a:solidFill>
                  <a:schemeClr val="tx1"/>
                </a:solidFill>
              </a:rPr>
              <a:t>Multiple-pinhole camera diagnoses</a:t>
            </a:r>
            <a:br>
              <a:rPr lang="en-US" sz="2400" b="0" kern="0" dirty="0">
                <a:solidFill>
                  <a:schemeClr val="tx1"/>
                </a:solidFill>
              </a:rPr>
            </a:br>
            <a:r>
              <a:rPr lang="en-US" sz="2400" b="0" kern="0" dirty="0">
                <a:solidFill>
                  <a:schemeClr val="tx1"/>
                </a:solidFill>
              </a:rPr>
              <a:t>anode emission and beam </a:t>
            </a:r>
            <a:r>
              <a:rPr lang="en-US" sz="2400" b="0" kern="0" dirty="0" err="1">
                <a:solidFill>
                  <a:schemeClr val="tx1"/>
                </a:solidFill>
              </a:rPr>
              <a:t>microdivergence</a:t>
            </a:r>
            <a:endParaRPr lang="en-US" sz="2400" b="0" kern="0" dirty="0">
              <a:solidFill>
                <a:schemeClr val="tx1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t="9036" r="1429" b="12275"/>
          <a:stretch/>
        </p:blipFill>
        <p:spPr bwMode="auto">
          <a:xfrm>
            <a:off x="6096318" y="1721319"/>
            <a:ext cx="4206240" cy="42611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1484313" y="1705444"/>
            <a:ext cx="3729037" cy="4227513"/>
            <a:chOff x="485167" y="1812616"/>
            <a:chExt cx="3729165" cy="4227916"/>
          </a:xfrm>
        </p:grpSpPr>
        <p:pic>
          <p:nvPicPr>
            <p:cNvPr id="9" name="Picture 9" descr="Assem1.JPG"/>
            <p:cNvPicPr>
              <a:picLocks noChangeAspect="1"/>
            </p:cNvPicPr>
            <p:nvPr/>
          </p:nvPicPr>
          <p:blipFill>
            <a:blip r:embed="rId3" cstate="print"/>
            <a:srcRect l="17519" r="23358"/>
            <a:stretch>
              <a:fillRect/>
            </a:stretch>
          </p:blipFill>
          <p:spPr bwMode="auto">
            <a:xfrm>
              <a:off x="485167" y="1812616"/>
              <a:ext cx="3729165" cy="4227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17"/>
            <p:cNvSpPr>
              <a:spLocks noChangeArrowheads="1"/>
            </p:cNvSpPr>
            <p:nvPr/>
          </p:nvSpPr>
          <p:spPr bwMode="auto">
            <a:xfrm>
              <a:off x="3236814" y="3398655"/>
              <a:ext cx="153749" cy="315589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cxnSp>
          <p:nvCxnSpPr>
            <p:cNvPr id="11" name="Straight Connector 6"/>
            <p:cNvCxnSpPr>
              <a:cxnSpLocks noChangeShapeType="1"/>
            </p:cNvCxnSpPr>
            <p:nvPr/>
          </p:nvCxnSpPr>
          <p:spPr bwMode="auto">
            <a:xfrm>
              <a:off x="2508532" y="3503851"/>
              <a:ext cx="825387" cy="89013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12" name="Straight Connector 12"/>
            <p:cNvCxnSpPr>
              <a:cxnSpLocks noChangeShapeType="1"/>
            </p:cNvCxnSpPr>
            <p:nvPr/>
          </p:nvCxnSpPr>
          <p:spPr bwMode="auto">
            <a:xfrm>
              <a:off x="2500440" y="3471483"/>
              <a:ext cx="867607" cy="13849"/>
            </a:xfrm>
            <a:prstGeom prst="lin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3" name="TextBox 23"/>
          <p:cNvSpPr txBox="1">
            <a:spLocks noChangeArrowheads="1"/>
          </p:cNvSpPr>
          <p:nvPr/>
        </p:nvSpPr>
        <p:spPr bwMode="auto">
          <a:xfrm>
            <a:off x="974725" y="2618423"/>
            <a:ext cx="7762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0"/>
              <a:t>Anode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>
            <a:off x="1071563" y="2958148"/>
            <a:ext cx="614362" cy="7937"/>
          </a:xfrm>
          <a:prstGeom prst="straightConnector1">
            <a:avLst/>
          </a:prstGeom>
          <a:solidFill>
            <a:schemeClr val="bg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  <a:extLst/>
        </p:spPr>
      </p:cxnSp>
      <p:sp>
        <p:nvSpPr>
          <p:cNvPr id="15" name="Oval 34"/>
          <p:cNvSpPr>
            <a:spLocks noChangeArrowheads="1"/>
          </p:cNvSpPr>
          <p:nvPr/>
        </p:nvSpPr>
        <p:spPr bwMode="auto">
          <a:xfrm>
            <a:off x="8810943" y="2732557"/>
            <a:ext cx="444500" cy="436562"/>
          </a:xfrm>
          <a:prstGeom prst="ellipse">
            <a:avLst/>
          </a:prstGeom>
          <a:noFill/>
          <a:ln w="19050" algn="ctr">
            <a:solidFill>
              <a:schemeClr val="tx2"/>
            </a:solidFill>
            <a:prstDash val="sys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6" name="TextBox 35"/>
          <p:cNvSpPr txBox="1">
            <a:spLocks noChangeArrowheads="1"/>
          </p:cNvSpPr>
          <p:nvPr/>
        </p:nvSpPr>
        <p:spPr bwMode="auto">
          <a:xfrm>
            <a:off x="8487093" y="1316507"/>
            <a:ext cx="1447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Anode diameter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9012555" y="1600669"/>
            <a:ext cx="130175" cy="110013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  <a:extLst/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 flipH="1" flipV="1">
            <a:off x="1265238" y="3467735"/>
            <a:ext cx="1585912" cy="3175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19" name="Straight Connector 18"/>
          <p:cNvCxnSpPr>
            <a:cxnSpLocks noChangeShapeType="1"/>
          </p:cNvCxnSpPr>
          <p:nvPr/>
        </p:nvCxnSpPr>
        <p:spPr bwMode="auto">
          <a:xfrm flipH="1" flipV="1">
            <a:off x="1257300" y="3355023"/>
            <a:ext cx="1585913" cy="152400"/>
          </a:xfrm>
          <a:prstGeom prst="line">
            <a:avLst/>
          </a:prstGeom>
          <a:noFill/>
          <a:ln w="9525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20" name="TextBox 19"/>
          <p:cNvSpPr txBox="1"/>
          <p:nvPr/>
        </p:nvSpPr>
        <p:spPr>
          <a:xfrm>
            <a:off x="8729010" y="5570182"/>
            <a:ext cx="6912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buClr>
                <a:srgbClr val="063DE8"/>
              </a:buClr>
              <a:buSzPct val="120000"/>
            </a:pPr>
            <a:r>
              <a:rPr lang="en-US" sz="18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9932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28670" y="6109035"/>
            <a:ext cx="2266182" cy="494632"/>
          </a:xfrm>
        </p:spPr>
        <p:txBody>
          <a:bodyPr>
            <a:normAutofit/>
          </a:bodyPr>
          <a:lstStyle/>
          <a:p>
            <a:pPr>
              <a:buClr>
                <a:srgbClr val="063DE8"/>
              </a:buClr>
              <a:buSzPct val="120000"/>
            </a:pP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Spotty anode emission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6324600" y="5242560"/>
            <a:ext cx="1524000" cy="982981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/>
          </a:ln>
          <a:effectLst/>
          <a:extLst/>
        </p:spPr>
      </p:cxnSp>
    </p:spTree>
    <p:extLst>
      <p:ext uri="{BB962C8B-B14F-4D97-AF65-F5344CB8AC3E}">
        <p14:creationId xmlns:p14="http://schemas.microsoft.com/office/powerpoint/2010/main" val="892831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75232" y="112296"/>
            <a:ext cx="6907405" cy="825500"/>
          </a:xfrm>
        </p:spPr>
        <p:txBody>
          <a:bodyPr/>
          <a:lstStyle/>
          <a:p>
            <a:pPr algn="ctr"/>
            <a:r>
              <a:rPr lang="en-US" sz="2400" dirty="0"/>
              <a:t>Radiachromic film depth-dose stack diagnoses spectrum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9" b="54768"/>
          <a:stretch/>
        </p:blipFill>
        <p:spPr bwMode="auto">
          <a:xfrm>
            <a:off x="7723948" y="1596338"/>
            <a:ext cx="2585912" cy="19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82702" y="1288561"/>
            <a:ext cx="293570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/>
              <a:t>OD to fluence (Young, RSI 1998)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print"/>
          <a:srcRect t="2837" b="5674"/>
          <a:stretch>
            <a:fillRect/>
          </a:stretch>
        </p:blipFill>
        <p:spPr bwMode="auto">
          <a:xfrm>
            <a:off x="565948" y="1627335"/>
            <a:ext cx="3729654" cy="200359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60414" y="1273282"/>
            <a:ext cx="3182999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/>
              <a:t>Scanned pinhole-image film stack</a:t>
            </a:r>
          </a:p>
        </p:txBody>
      </p:sp>
      <p:pic>
        <p:nvPicPr>
          <p:cNvPr id="11" name="Picture 10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633" y="4261762"/>
            <a:ext cx="3282792" cy="2021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241782" y="3986290"/>
            <a:ext cx="250767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/>
              <a:t>Scanner level to fluence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28935" y="1288562"/>
            <a:ext cx="1949494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/>
              <a:t>Scanner level to OD</a:t>
            </a:r>
          </a:p>
        </p:txBody>
      </p:sp>
      <p:pic>
        <p:nvPicPr>
          <p:cNvPr id="14" name="Picture 13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46420" y="3913584"/>
            <a:ext cx="5068203" cy="2601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057747" y="3605807"/>
            <a:ext cx="1341339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/>
              <a:t>Fluence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22" y="1569334"/>
            <a:ext cx="2440220" cy="2003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048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043113" y="126866"/>
            <a:ext cx="7862887" cy="825500"/>
          </a:xfrm>
        </p:spPr>
        <p:txBody>
          <a:bodyPr/>
          <a:lstStyle/>
          <a:p>
            <a:r>
              <a:rPr lang="en-US" altLang="en-US" sz="2400" dirty="0"/>
              <a:t>Depth-dose stack measurement consistent with calculation, but suggests slightly flatter profile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26137" y="6031056"/>
            <a:ext cx="6082283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Clr>
                <a:srgbClr val="063DE8"/>
              </a:buClr>
              <a:buSzPct val="120000"/>
            </a:pPr>
            <a:r>
              <a:rPr lang="en-US" altLang="en-US" b="0" dirty="0"/>
              <a:t>Calculation uses analytic formula from SRIM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1211361"/>
            <a:ext cx="8643937" cy="464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56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 using SNL Pelletron showed saturation effects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927498" y="1224280"/>
            <a:ext cx="3225401" cy="2463800"/>
          </a:xfrm>
          <a:prstGeom prst="rect">
            <a:avLst/>
          </a:prstGeom>
          <a:noFill/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458869" y="3855719"/>
            <a:ext cx="3943350" cy="25006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5356860" y="1552892"/>
            <a:ext cx="5943600" cy="4011295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149597" y="5733876"/>
            <a:ext cx="6082283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marL="285750" indent="-285750" algn="ctr">
              <a:spcBef>
                <a:spcPct val="0"/>
              </a:spcBef>
              <a:buClr>
                <a:srgbClr val="063DE8"/>
              </a:buClr>
              <a:buSzPct val="120000"/>
            </a:pPr>
            <a:r>
              <a:rPr lang="en-US" altLang="en-US" dirty="0"/>
              <a:t>Now exposures match predictions from I,V but cannot be used to determine the spectrum</a:t>
            </a:r>
            <a:endParaRPr lang="en-US" altLang="en-US" b="0" dirty="0"/>
          </a:p>
        </p:txBody>
      </p:sp>
    </p:spTree>
    <p:extLst>
      <p:ext uri="{BB962C8B-B14F-4D97-AF65-F5344CB8AC3E}">
        <p14:creationId xmlns:p14="http://schemas.microsoft.com/office/powerpoint/2010/main" val="141287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1- to 5-MeV intense ion beams provide a validated simulation of cold x-ray effects requiring large fluence-area products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6" name="Rectangle 43"/>
          <p:cNvSpPr>
            <a:spLocks noChangeArrowheads="1"/>
          </p:cNvSpPr>
          <p:nvPr/>
        </p:nvSpPr>
        <p:spPr bwMode="auto">
          <a:xfrm>
            <a:off x="251460" y="1217613"/>
            <a:ext cx="765048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>
              <a:lnSpc>
                <a:spcPct val="90000"/>
              </a:lnSpc>
              <a:spcBef>
                <a:spcPct val="30000"/>
              </a:spcBef>
              <a:buClr>
                <a:srgbClr val="063DE8"/>
              </a:buClr>
              <a:buSzPct val="120000"/>
              <a:buChar char="•"/>
              <a:defRPr sz="2000" b="1">
                <a:solidFill>
                  <a:schemeClr val="tx1"/>
                </a:solidFill>
                <a:latin typeface="Tahoma" pitchFamily="34" charset="0"/>
              </a:defRPr>
            </a:lvl1pPr>
            <a:lvl2pPr marL="628650" indent="-228600">
              <a:lnSpc>
                <a:spcPct val="90000"/>
              </a:lnSpc>
              <a:spcBef>
                <a:spcPct val="20000"/>
              </a:spcBef>
              <a:buClr>
                <a:srgbClr val="063DE8"/>
              </a:buClr>
              <a:buSzPct val="120000"/>
              <a:buChar char="–"/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971550" indent="-228600">
              <a:lnSpc>
                <a:spcPct val="90000"/>
              </a:lnSpc>
              <a:spcBef>
                <a:spcPct val="20000"/>
              </a:spcBef>
              <a:buSzPct val="100000"/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257300" indent="-171450">
              <a:lnSpc>
                <a:spcPct val="90000"/>
              </a:lnSpc>
              <a:spcBef>
                <a:spcPct val="2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543050" indent="-171450">
              <a:lnSpc>
                <a:spcPct val="90000"/>
              </a:lnSpc>
              <a:spcBef>
                <a:spcPct val="20000"/>
              </a:spcBef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altLang="en-US" sz="1800" b="0" dirty="0"/>
              <a:t>Ion penetration depths are similar to those of cold photons</a:t>
            </a:r>
          </a:p>
          <a:p>
            <a:pPr lvl="1">
              <a:spcBef>
                <a:spcPct val="10000"/>
              </a:spcBef>
            </a:pPr>
            <a:r>
              <a:rPr lang="en-US" altLang="en-US" sz="1800" b="0" dirty="0"/>
              <a:t>Equivalent </a:t>
            </a:r>
            <a:r>
              <a:rPr lang="en-US" altLang="en-US" sz="1800" b="0" dirty="0" err="1"/>
              <a:t>h</a:t>
            </a:r>
            <a:r>
              <a:rPr lang="en-US" altLang="en-US" sz="1800" b="0" dirty="0" err="1">
                <a:latin typeface="Symbol" pitchFamily="18" charset="2"/>
              </a:rPr>
              <a:t>n</a:t>
            </a:r>
            <a:r>
              <a:rPr lang="en-US" altLang="en-US" sz="1800" b="0" dirty="0"/>
              <a:t> depends on atomic number </a:t>
            </a:r>
          </a:p>
          <a:p>
            <a:pPr lvl="1">
              <a:spcBef>
                <a:spcPct val="10000"/>
              </a:spcBef>
            </a:pPr>
            <a:r>
              <a:rPr lang="en-US" altLang="en-US" sz="1800" b="0" dirty="0"/>
              <a:t>Fidelity issues for layered-Z materials </a:t>
            </a:r>
          </a:p>
          <a:p>
            <a:pPr lvl="1">
              <a:spcBef>
                <a:spcPct val="10000"/>
              </a:spcBef>
            </a:pPr>
            <a:endParaRPr lang="en-US" altLang="en-US" sz="1800" b="0" dirty="0"/>
          </a:p>
          <a:p>
            <a:pPr>
              <a:spcBef>
                <a:spcPct val="10000"/>
              </a:spcBef>
            </a:pPr>
            <a:r>
              <a:rPr lang="en-US" altLang="en-US" sz="1800" b="0" dirty="0"/>
              <a:t>Large fluence x area products available</a:t>
            </a:r>
          </a:p>
          <a:p>
            <a:pPr lvl="1">
              <a:spcBef>
                <a:spcPct val="0"/>
              </a:spcBef>
              <a:spcAft>
                <a:spcPts val="100"/>
              </a:spcAft>
            </a:pPr>
            <a:r>
              <a:rPr lang="en-US" altLang="en-US" sz="1800" b="0" dirty="0"/>
              <a:t>30-kJ proton beam on Gamble II, 30-50 ns FWHM power pulse</a:t>
            </a:r>
          </a:p>
          <a:p>
            <a:pPr lvl="1">
              <a:spcBef>
                <a:spcPct val="0"/>
              </a:spcBef>
              <a:spcAft>
                <a:spcPts val="100"/>
              </a:spcAft>
            </a:pPr>
            <a:r>
              <a:rPr lang="en-US" altLang="en-US" sz="1800" b="0" dirty="0"/>
              <a:t>0.1 to 100 cal/cm</a:t>
            </a:r>
            <a:r>
              <a:rPr lang="en-US" altLang="en-US" sz="1800" b="0" baseline="30000" dirty="0"/>
              <a:t>2</a:t>
            </a:r>
            <a:r>
              <a:rPr lang="en-US" altLang="en-US" sz="1800" b="0" dirty="0"/>
              <a:t>, FA &gt; 1000 cal</a:t>
            </a:r>
          </a:p>
          <a:p>
            <a:pPr lvl="1">
              <a:spcBef>
                <a:spcPct val="0"/>
              </a:spcBef>
              <a:spcAft>
                <a:spcPts val="100"/>
              </a:spcAft>
            </a:pPr>
            <a:r>
              <a:rPr lang="en-US" altLang="en-US" sz="1800" b="0" dirty="0"/>
              <a:t>uniformity ±20% over A</a:t>
            </a:r>
          </a:p>
          <a:p>
            <a:pPr lvl="1">
              <a:spcBef>
                <a:spcPct val="0"/>
              </a:spcBef>
              <a:spcAft>
                <a:spcPts val="100"/>
              </a:spcAft>
            </a:pPr>
            <a:endParaRPr lang="en-US" altLang="en-US" sz="1800" b="0" dirty="0"/>
          </a:p>
          <a:p>
            <a:r>
              <a:rPr lang="en-US" altLang="en-US" sz="1800" b="0" dirty="0"/>
              <a:t>High-fidelity cold x-ray simulation</a:t>
            </a:r>
          </a:p>
          <a:p>
            <a:pPr lvl="1">
              <a:spcBef>
                <a:spcPct val="10000"/>
              </a:spcBef>
            </a:pPr>
            <a:r>
              <a:rPr lang="en-US" altLang="en-US" sz="1800" b="0" dirty="0"/>
              <a:t>"Plane-wave" exposure of 3D objects </a:t>
            </a:r>
          </a:p>
          <a:p>
            <a:pPr lvl="1">
              <a:spcBef>
                <a:spcPct val="10000"/>
              </a:spcBef>
            </a:pPr>
            <a:r>
              <a:rPr lang="en-US" altLang="en-US" sz="1800" b="0" dirty="0"/>
              <a:t>Spectrum tailoring by mosaic filtering and impedance control</a:t>
            </a:r>
          </a:p>
          <a:p>
            <a:pPr lvl="1">
              <a:spcBef>
                <a:spcPct val="10000"/>
              </a:spcBef>
            </a:pPr>
            <a:endParaRPr lang="en-US" altLang="en-US" sz="1800" b="0" dirty="0"/>
          </a:p>
          <a:p>
            <a:pPr>
              <a:spcBef>
                <a:spcPct val="10000"/>
              </a:spcBef>
            </a:pPr>
            <a:r>
              <a:rPr lang="en-US" altLang="en-US" sz="1800" b="0" dirty="0"/>
              <a:t>Debris mitigation due to target stand-off</a:t>
            </a:r>
          </a:p>
          <a:p>
            <a:pPr lvl="1">
              <a:spcBef>
                <a:spcPct val="10000"/>
              </a:spcBef>
            </a:pPr>
            <a:r>
              <a:rPr lang="en-US" altLang="en-US" sz="1800" b="0" dirty="0"/>
              <a:t>Debris-window: optically-clean up to 0.5 cal/cm</a:t>
            </a:r>
            <a:r>
              <a:rPr lang="en-US" altLang="en-US" sz="1800" b="0" baseline="30000" dirty="0"/>
              <a:t>2</a:t>
            </a:r>
            <a:endParaRPr lang="en-US" altLang="en-US" sz="1800" b="0" dirty="0"/>
          </a:p>
          <a:p>
            <a:pPr lvl="1">
              <a:spcBef>
                <a:spcPct val="10000"/>
              </a:spcBef>
            </a:pPr>
            <a:r>
              <a:rPr lang="en-US" altLang="en-US" sz="1800" b="0" dirty="0"/>
              <a:t>Clean solar cells without window at 0.8 cal/cm</a:t>
            </a:r>
            <a:r>
              <a:rPr lang="en-US" altLang="en-US" sz="1800" b="0" baseline="30000" dirty="0"/>
              <a:t>2</a:t>
            </a:r>
            <a:r>
              <a:rPr lang="en-US" altLang="en-US" sz="1800" b="0" dirty="0"/>
              <a:t> </a:t>
            </a:r>
            <a:endParaRPr lang="en-US" altLang="en-US" sz="1800" b="0" baseline="30000" dirty="0"/>
          </a:p>
          <a:p>
            <a:pPr lvl="1">
              <a:spcBef>
                <a:spcPct val="10000"/>
              </a:spcBef>
            </a:pPr>
            <a:r>
              <a:rPr lang="en-US" altLang="en-US" sz="1800" b="0" dirty="0"/>
              <a:t>Time separation of beam- and debris-induced impulses at 10's of cal/cm</a:t>
            </a:r>
            <a:r>
              <a:rPr lang="en-US" altLang="en-US" sz="1800" b="0" baseline="30000" dirty="0"/>
              <a:t>2</a:t>
            </a:r>
          </a:p>
        </p:txBody>
      </p:sp>
      <p:pic>
        <p:nvPicPr>
          <p:cNvPr id="7" name="Picture 44" descr="Jul 31, 2000"/>
          <p:cNvPicPr>
            <a:picLocks noChangeAspect="1" noChangeArrowheads="1"/>
          </p:cNvPicPr>
          <p:nvPr/>
        </p:nvPicPr>
        <p:blipFill>
          <a:blip r:embed="rId2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" t="1331" r="1828" b="760"/>
          <a:stretch>
            <a:fillRect/>
          </a:stretch>
        </p:blipFill>
        <p:spPr bwMode="auto">
          <a:xfrm>
            <a:off x="8027353" y="2017713"/>
            <a:ext cx="3446462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5"/>
          <p:cNvSpPr txBox="1">
            <a:spLocks noChangeArrowheads="1"/>
          </p:cNvSpPr>
          <p:nvPr/>
        </p:nvSpPr>
        <p:spPr bwMode="auto">
          <a:xfrm>
            <a:off x="8206739" y="1370013"/>
            <a:ext cx="3267075" cy="581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Tahoma" pitchFamily="34" charset="0"/>
              </a:rPr>
              <a:t>Ion vs Photon Energy for</a:t>
            </a:r>
          </a:p>
          <a:p>
            <a:pPr algn="ctr"/>
            <a:r>
              <a:rPr lang="en-US" altLang="en-US" dirty="0">
                <a:latin typeface="Tahoma" pitchFamily="34" charset="0"/>
              </a:rPr>
              <a:t>Equivalent Penetration Depth </a:t>
            </a:r>
          </a:p>
        </p:txBody>
      </p:sp>
    </p:spTree>
    <p:extLst>
      <p:ext uri="{BB962C8B-B14F-4D97-AF65-F5344CB8AC3E}">
        <p14:creationId xmlns:p14="http://schemas.microsoft.com/office/powerpoint/2010/main" val="368273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828800" y="40749"/>
            <a:ext cx="7670800" cy="887895"/>
          </a:xfrm>
        </p:spPr>
        <p:txBody>
          <a:bodyPr/>
          <a:lstStyle/>
          <a:p>
            <a:r>
              <a:rPr lang="en-US" dirty="0"/>
              <a:t>Nathan Moore (SNL) has performed an extensive comparison of x-ray- and ion-induced impulse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99760" y="1594794"/>
            <a:ext cx="5882640" cy="1473652"/>
          </a:xfrm>
          <a:prstGeom prst="rect">
            <a:avLst/>
          </a:prstGeom>
        </p:spPr>
        <p:txBody>
          <a:bodyPr>
            <a:noAutofit/>
          </a:bodyPr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“Cross-Environment Comparison and Simulation of Blow-Off Impulse in Aluminum,” N.W. Moore, et al., JRERE Dec. 2016</a:t>
            </a:r>
          </a:p>
          <a:p>
            <a:endParaRPr lang="en-US" dirty="0"/>
          </a:p>
          <a:p>
            <a:r>
              <a:rPr lang="en-US" dirty="0"/>
              <a:t>“Proton-Driven Vaporization and Shock in Aluminum, Gold, Polyethylene and PTFE,” N.W. Moore, et al., Sandia Report  SAND2016-10741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“Shock histories from x-ray and proton tests were qualitatively similar”</a:t>
            </a:r>
          </a:p>
          <a:p>
            <a:endParaRPr lang="en-US" dirty="0"/>
          </a:p>
          <a:p>
            <a:r>
              <a:rPr lang="en-US" dirty="0"/>
              <a:t>“Such cross-facility comparisons are expected to facilitate evaluation of model uncertainties“</a:t>
            </a:r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" y="2044471"/>
            <a:ext cx="4831080" cy="448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272540" y="1302406"/>
            <a:ext cx="358902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Impulse vs. fluence reaching aluminum targets at Z and Gamble II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300978" y="2764935"/>
            <a:ext cx="3947922" cy="1473652"/>
          </a:xfrm>
          <a:prstGeom prst="rect">
            <a:avLst/>
          </a:prstGeom>
        </p:spPr>
        <p:txBody>
          <a:bodyPr>
            <a:noAutofit/>
          </a:bodyPr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09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10640" y="94337"/>
            <a:ext cx="8115300" cy="743864"/>
          </a:xfrm>
        </p:spPr>
        <p:txBody>
          <a:bodyPr/>
          <a:lstStyle/>
          <a:p>
            <a:r>
              <a:rPr lang="en-US" dirty="0"/>
              <a:t>Ion beams have evaluated diagnostics and materials</a:t>
            </a:r>
          </a:p>
        </p:txBody>
      </p:sp>
      <p:pic>
        <p:nvPicPr>
          <p:cNvPr id="7" name="Content Placeholder 8" descr="image0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r="1976"/>
          <a:stretch>
            <a:fillRect/>
          </a:stretch>
        </p:blipFill>
        <p:spPr>
          <a:xfrm>
            <a:off x="1173480" y="1768087"/>
            <a:ext cx="3718553" cy="458826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25390" y="1135941"/>
            <a:ext cx="5025390" cy="4909021"/>
          </a:xfrm>
          <a:prstGeom prst="rect">
            <a:avLst/>
          </a:prstGeom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Combined PDI/PVDF diagnostic on NIF</a:t>
            </a:r>
          </a:p>
          <a:p>
            <a:pPr lvl="1"/>
            <a:r>
              <a:rPr lang="en-US"/>
              <a:t>Dynasen PVDF gauge sandwiched between target material</a:t>
            </a:r>
          </a:p>
          <a:p>
            <a:pPr lvl="1"/>
            <a:r>
              <a:rPr lang="en-US"/>
              <a:t>Tests on Gamble II showed that PDI signal was not adversely affected by the PVDF gauge</a:t>
            </a:r>
          </a:p>
          <a:p>
            <a:endParaRPr lang="en-US"/>
          </a:p>
          <a:p>
            <a:r>
              <a:rPr lang="en-US"/>
              <a:t>Use in optics tests on NIF</a:t>
            </a:r>
          </a:p>
          <a:p>
            <a:pPr lvl="1"/>
            <a:r>
              <a:rPr lang="en-US"/>
              <a:t>Optics samples were tested at low (&lt;1 cal/cm</a:t>
            </a:r>
            <a:r>
              <a:rPr lang="en-US" baseline="30000"/>
              <a:t>2</a:t>
            </a:r>
            <a:r>
              <a:rPr lang="en-US"/>
              <a:t>) fluence to evaluate use of PDI in NIF optics experiments</a:t>
            </a:r>
          </a:p>
          <a:p>
            <a:pPr lvl="1"/>
            <a:r>
              <a:rPr lang="en-US"/>
              <a:t>Sub-micron displacements were measured but results led to PDI not being fielded</a:t>
            </a:r>
          </a:p>
          <a:p>
            <a:pPr lvl="1"/>
            <a:endParaRPr lang="en-US"/>
          </a:p>
          <a:p>
            <a:r>
              <a:rPr lang="en-US"/>
              <a:t>Novel materials have been tested</a:t>
            </a:r>
          </a:p>
          <a:p>
            <a:pPr lvl="1"/>
            <a:r>
              <a:rPr lang="en-US"/>
              <a:t>Poor response saved the expense of testing on NIF or 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60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42</a:t>
            </a:fld>
            <a:endParaRPr lang="en-US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5625887" y="1406415"/>
            <a:ext cx="51437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en-US" kern="0" baseline="30000" dirty="0"/>
              <a:t>12</a:t>
            </a:r>
            <a:r>
              <a:rPr lang="en-US" altLang="en-US" kern="0" dirty="0"/>
              <a:t>C(p, </a:t>
            </a:r>
            <a:r>
              <a:rPr lang="en-US" altLang="en-US" kern="0" dirty="0">
                <a:sym typeface="Symbol" pitchFamily="18" charset="2"/>
              </a:rPr>
              <a:t>)</a:t>
            </a:r>
            <a:r>
              <a:rPr lang="en-US" altLang="en-US" kern="0" baseline="30000" dirty="0">
                <a:sym typeface="Symbol" pitchFamily="18" charset="2"/>
              </a:rPr>
              <a:t>13</a:t>
            </a:r>
            <a:r>
              <a:rPr lang="en-US" altLang="en-US" kern="0" dirty="0">
                <a:sym typeface="Symbol" pitchFamily="18" charset="2"/>
              </a:rPr>
              <a:t>N reaction activates graphite front plate</a:t>
            </a:r>
          </a:p>
          <a:p>
            <a:pPr marL="285750" indent="-285750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en-US" kern="0" dirty="0">
                <a:sym typeface="Symbol" pitchFamily="18" charset="2"/>
              </a:rPr>
              <a:t>Radiographic image plate records distribution</a:t>
            </a:r>
          </a:p>
          <a:p>
            <a:pPr marL="285750" indent="-285750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en-US" kern="0" dirty="0">
                <a:sym typeface="Symbol" pitchFamily="18" charset="2"/>
              </a:rPr>
              <a:t>Ablation occurs at ~20 </a:t>
            </a:r>
            <a:r>
              <a:rPr lang="en-US" altLang="en-US" kern="0" dirty="0" err="1">
                <a:sym typeface="Symbol" pitchFamily="18" charset="2"/>
              </a:rPr>
              <a:t>cal</a:t>
            </a:r>
            <a:r>
              <a:rPr lang="en-US" altLang="en-US" kern="0" dirty="0">
                <a:sym typeface="Symbol" pitchFamily="18" charset="2"/>
              </a:rPr>
              <a:t>/cm</a:t>
            </a:r>
            <a:r>
              <a:rPr lang="en-US" altLang="en-US" kern="0" baseline="30000" dirty="0">
                <a:sym typeface="Symbol" pitchFamily="18" charset="2"/>
              </a:rPr>
              <a:t>2</a:t>
            </a:r>
            <a:r>
              <a:rPr lang="en-US" altLang="en-US" kern="0" dirty="0">
                <a:sym typeface="Symbol" pitchFamily="18" charset="2"/>
              </a:rPr>
              <a:t>  </a:t>
            </a:r>
          </a:p>
          <a:p>
            <a:pPr marL="285750" indent="-285750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endParaRPr lang="en-US" kern="0" dirty="0">
              <a:sym typeface="Symbol" pitchFamily="18" charset="2"/>
            </a:endParaRPr>
          </a:p>
          <a:p>
            <a:pPr marL="285750" indent="-285750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kern="0" dirty="0">
                <a:sym typeface="Symbol" pitchFamily="18" charset="2"/>
              </a:rPr>
              <a:t>Uniformity degraded by:</a:t>
            </a:r>
          </a:p>
          <a:p>
            <a:pPr marL="742950" lvl="1" indent="-285750">
              <a:buClr>
                <a:srgbClr val="0000FF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kern="0" dirty="0">
                <a:sym typeface="Symbol" pitchFamily="18" charset="2"/>
              </a:rPr>
              <a:t>Poor centering</a:t>
            </a:r>
          </a:p>
          <a:p>
            <a:pPr marL="742950" lvl="1" indent="-285750">
              <a:buClr>
                <a:srgbClr val="0000FF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kern="0" dirty="0">
                <a:sym typeface="Symbol" pitchFamily="18" charset="2"/>
              </a:rPr>
              <a:t>Azimuthal variation</a:t>
            </a:r>
          </a:p>
          <a:p>
            <a:pPr marL="742950" lvl="1" indent="-285750">
              <a:buClr>
                <a:srgbClr val="0000FF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kern="0" dirty="0">
                <a:sym typeface="Symbol" pitchFamily="18" charset="2"/>
              </a:rPr>
              <a:t>Leptokurtic radial profile</a:t>
            </a:r>
          </a:p>
          <a:p>
            <a:pPr marL="285750" indent="-285750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670118" y="90148"/>
            <a:ext cx="7392987" cy="8255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ctr"/>
            <a:r>
              <a:rPr lang="en-US" altLang="en-US" dirty="0"/>
              <a:t>Poor beam uniformity poses the major limitation to this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450432" y="4268737"/>
                <a:ext cx="3279954" cy="809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𝑭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/>
                          </a:rPr>
                          <m:t>𝒙</m:t>
                        </m:r>
                        <m:r>
                          <a:rPr lang="en-US" sz="2000" b="1" i="1" smtClean="0">
                            <a:latin typeface="Cambria Math"/>
                          </a:rPr>
                          <m:t>, </m:t>
                        </m:r>
                        <m:r>
                          <a:rPr lang="en-US" sz="2000" b="1" i="1" smtClean="0"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en-US" sz="2000" b="1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US" sz="2000" b="1" i="1" dirty="0" smtClean="0"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dirty="0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z="2000" b="1" i="1" dirty="0" smtClean="0">
                                    <a:latin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𝒚</m:t>
                                        </m:r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𝟎</m:t>
                                        </m:r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 </m:t>
                                        </m:r>
                                      </m:sup>
                                    </m:sSup>
                                    <m:r>
                                      <a:rPr lang="en-US" sz="2000" b="1" i="1" dirty="0" smtClean="0">
                                        <a:latin typeface="Cambria Math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20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𝒙</m:t>
                                        </m:r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𝒙</m:t>
                                        </m:r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𝟎</m:t>
                                        </m:r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p>
                                        <m:r>
                                          <a:rPr lang="en-US" sz="2000" b="1" i="1" dirty="0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1" i="1" dirty="0" smtClean="0">
                                <a:latin typeface="Cambria Math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432" y="4268737"/>
                <a:ext cx="3279954" cy="80958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97" y="1781229"/>
            <a:ext cx="3028103" cy="283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600103" y="1243838"/>
            <a:ext cx="2264937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/>
              <a:t>48 cm distance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/>
              <a:t>Activation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9006" y="4967756"/>
            <a:ext cx="6571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3838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Poor uniformity results in</a:t>
            </a:r>
          </a:p>
          <a:p>
            <a:pPr marL="742950" lvl="1" indent="-285750">
              <a:buClr>
                <a:srgbClr val="0000FF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dirty="0"/>
              <a:t>Large shot-to-shot fluence variation </a:t>
            </a:r>
          </a:p>
          <a:p>
            <a:pPr marL="742950" lvl="1" indent="-285750">
              <a:buClr>
                <a:srgbClr val="0000FF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dirty="0"/>
              <a:t>~20% uncertainty in central fluence</a:t>
            </a:r>
          </a:p>
        </p:txBody>
      </p:sp>
    </p:spTree>
    <p:extLst>
      <p:ext uri="{BB962C8B-B14F-4D97-AF65-F5344CB8AC3E}">
        <p14:creationId xmlns:p14="http://schemas.microsoft.com/office/powerpoint/2010/main" val="2340756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mitigation for XSTENS</a:t>
            </a:r>
          </a:p>
        </p:txBody>
      </p:sp>
    </p:spTree>
    <p:extLst>
      <p:ext uri="{BB962C8B-B14F-4D97-AF65-F5344CB8AC3E}">
        <p14:creationId xmlns:p14="http://schemas.microsoft.com/office/powerpoint/2010/main" val="2476677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0597" y="63610"/>
            <a:ext cx="7492268" cy="887895"/>
          </a:xfrm>
        </p:spPr>
        <p:txBody>
          <a:bodyPr/>
          <a:lstStyle/>
          <a:p>
            <a:r>
              <a:rPr lang="en-US" dirty="0"/>
              <a:t>To date we have explored small changes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44</a:t>
            </a:fld>
            <a:endParaRPr lang="en-US" alt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217143"/>
            <a:ext cx="10972800" cy="4909021"/>
          </a:xfrm>
          <a:prstGeom prst="rect">
            <a:avLst/>
          </a:prstGeom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FF"/>
              </a:buClr>
              <a:buSzPct val="120000"/>
            </a:pPr>
            <a:r>
              <a:rPr lang="en-US" sz="1800" dirty="0"/>
              <a:t>Beam fluence profiles and variations in our recent work are consistent with those in the 1990’s using the backless diode (TN2014-03)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Pre-1991 work with the “standard” diode reported higher fluences and flatter radial profiles (errors?)</a:t>
            </a:r>
          </a:p>
          <a:p>
            <a:pPr>
              <a:buClr>
                <a:srgbClr val="0000FF"/>
              </a:buClr>
              <a:buSzPct val="120000"/>
            </a:pPr>
            <a:endParaRPr lang="en-US" sz="1800" dirty="0"/>
          </a:p>
          <a:p>
            <a:pPr>
              <a:buClr>
                <a:srgbClr val="0000FF"/>
              </a:buClr>
              <a:buSzPct val="120000"/>
            </a:pPr>
            <a:r>
              <a:rPr lang="en-US" sz="1800" dirty="0"/>
              <a:t>Limited by lack of research support until last year</a:t>
            </a:r>
          </a:p>
          <a:p>
            <a:pPr>
              <a:buClr>
                <a:srgbClr val="0000FF"/>
              </a:buClr>
              <a:buSzPct val="120000"/>
            </a:pPr>
            <a:endParaRPr lang="en-US" sz="1800" dirty="0"/>
          </a:p>
          <a:p>
            <a:pPr>
              <a:buClr>
                <a:srgbClr val="0000FF"/>
              </a:buClr>
              <a:buSzPct val="120000"/>
            </a:pPr>
            <a:r>
              <a:rPr lang="en-US" sz="1800" dirty="0"/>
              <a:t>The ion-beam diode is frustratingly resilient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Backless diode seems to work almost the same as standard diode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Transport in vacuum seems to be the same as transport in 1-Torr air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Changes to anode material showed no difference</a:t>
            </a:r>
          </a:p>
          <a:p>
            <a:pPr lvl="1">
              <a:buClr>
                <a:srgbClr val="0000FF"/>
              </a:buClr>
              <a:buSzPct val="120000"/>
            </a:pPr>
            <a:endParaRPr lang="en-US" dirty="0"/>
          </a:p>
          <a:p>
            <a:pPr>
              <a:buClr>
                <a:srgbClr val="0000FF"/>
              </a:buClr>
              <a:buSzPct val="120000"/>
            </a:pPr>
            <a:r>
              <a:rPr lang="en-US" sz="1800" dirty="0"/>
              <a:t>We have seen significant dependence on Kimfol presence and location</a:t>
            </a:r>
          </a:p>
        </p:txBody>
      </p:sp>
    </p:spTree>
    <p:extLst>
      <p:ext uri="{BB962C8B-B14F-4D97-AF65-F5344CB8AC3E}">
        <p14:creationId xmlns:p14="http://schemas.microsoft.com/office/powerpoint/2010/main" val="2118682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02" y="1493924"/>
            <a:ext cx="3614398" cy="512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4408" y="40750"/>
            <a:ext cx="8473440" cy="887895"/>
          </a:xfrm>
        </p:spPr>
        <p:txBody>
          <a:bodyPr/>
          <a:lstStyle/>
          <a:p>
            <a:r>
              <a:rPr lang="en-US" dirty="0"/>
              <a:t>Operation without Kimfol produces wider fluence profile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45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35" y="2924395"/>
            <a:ext cx="2500823" cy="182463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740" y="1522419"/>
            <a:ext cx="4091940" cy="228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80" y="4114764"/>
            <a:ext cx="3985260" cy="222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33603" y="1257623"/>
            <a:ext cx="1677062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Standard condition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85276" y="3806987"/>
            <a:ext cx="1657826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 Kimfol or snout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57002" y="2420650"/>
            <a:ext cx="1808252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Trajectories mapped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89184" y="1240446"/>
            <a:ext cx="821059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16923" y="5548814"/>
            <a:ext cx="752129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2870255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54" y="0"/>
            <a:ext cx="9613477" cy="887895"/>
          </a:xfrm>
        </p:spPr>
        <p:txBody>
          <a:bodyPr/>
          <a:lstStyle/>
          <a:p>
            <a:r>
              <a:rPr lang="en-US" dirty="0"/>
              <a:t>This arrangement was used successfully in a run with AWE in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46</a:t>
            </a:fld>
            <a:endParaRPr lang="en-US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463" y="1631950"/>
            <a:ext cx="59055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5820" y="1946593"/>
            <a:ext cx="4533900" cy="3025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30623" y="5699125"/>
            <a:ext cx="11102340" cy="656273"/>
          </a:xfrm>
          <a:prstGeom prst="rect">
            <a:avLst/>
          </a:prstGeom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FF"/>
              </a:buClr>
              <a:buSzPct val="120000"/>
            </a:pPr>
            <a:r>
              <a:rPr lang="en-US" sz="1800" dirty="0"/>
              <a:t>Basically operating in the near field, so we lose some debris isolation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59182" y="1371908"/>
            <a:ext cx="1556836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Fluence at 34 cm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3583" y="1525796"/>
            <a:ext cx="3658374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 target assembly allows 3 samples/shot</a:t>
            </a:r>
          </a:p>
        </p:txBody>
      </p:sp>
    </p:spTree>
    <p:extLst>
      <p:ext uri="{BB962C8B-B14F-4D97-AF65-F5344CB8AC3E}">
        <p14:creationId xmlns:p14="http://schemas.microsoft.com/office/powerpoint/2010/main" val="894567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21280" y="35778"/>
            <a:ext cx="7670800" cy="887895"/>
          </a:xfrm>
        </p:spPr>
        <p:txBody>
          <a:bodyPr/>
          <a:lstStyle/>
          <a:p>
            <a:r>
              <a:rPr lang="en-US" dirty="0"/>
              <a:t>Without Kimfol, snout concentrates beam</a:t>
            </a:r>
            <a:br>
              <a:rPr lang="en-US" dirty="0"/>
            </a:br>
            <a:r>
              <a:rPr lang="en-US" dirty="0"/>
              <a:t>The physics of this is not understood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32" y="1334687"/>
            <a:ext cx="3454908" cy="25207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32" y="4228486"/>
            <a:ext cx="3416862" cy="24929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575" y="2441171"/>
            <a:ext cx="901209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 snout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2260" y="5251024"/>
            <a:ext cx="1069524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Long snout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95" y="1261453"/>
            <a:ext cx="3890010" cy="5596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817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without Kimfol allows imaging of the anode for the first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48</a:t>
            </a:fld>
            <a:endParaRPr lang="en-US" altLang="en-US"/>
          </a:p>
        </p:txBody>
      </p:sp>
      <p:pic>
        <p:nvPicPr>
          <p:cNvPr id="11267" name="Picture 5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41" y="1114786"/>
            <a:ext cx="5623560" cy="548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4" y="1229912"/>
            <a:ext cx="3817838" cy="525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5644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9810"/>
            <a:ext cx="10227733" cy="887895"/>
          </a:xfrm>
        </p:spPr>
        <p:txBody>
          <a:bodyPr/>
          <a:lstStyle/>
          <a:p>
            <a:r>
              <a:rPr lang="en-US" dirty="0"/>
              <a:t>Risk-mitigation roadmap: Improving beam quality (uniformity and reproducibility) takes precedence over other (probably necessary) tasks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FF"/>
              </a:buClr>
              <a:buSzPct val="120000"/>
            </a:pPr>
            <a:r>
              <a:rPr lang="en-US" sz="1800" dirty="0"/>
              <a:t>More extensive diagnostics to characterize beam more fully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Thomson parabola for species identification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Bolometer for time-resolved fluence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Magnetic spectrometer for quantitative spectral information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These were used in the past but not fully developed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Each will take some effort</a:t>
            </a:r>
          </a:p>
          <a:p>
            <a:pPr lvl="1">
              <a:buClr>
                <a:srgbClr val="0000FF"/>
              </a:buClr>
              <a:buSzPct val="120000"/>
            </a:pPr>
            <a:endParaRPr lang="en-US" dirty="0"/>
          </a:p>
          <a:p>
            <a:pPr>
              <a:buClr>
                <a:srgbClr val="0000FF"/>
              </a:buClr>
              <a:buSzPct val="120000"/>
            </a:pPr>
            <a:r>
              <a:rPr lang="en-US" sz="1800" dirty="0"/>
              <a:t>Numerical modeling of beam generation and transport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LSP modeling to date has not been successful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This will take a significant effort to get right</a:t>
            </a:r>
          </a:p>
          <a:p>
            <a:pPr lvl="1">
              <a:buClr>
                <a:srgbClr val="0000FF"/>
              </a:buClr>
              <a:buSzPct val="120000"/>
            </a:pPr>
            <a:endParaRPr lang="en-US" dirty="0"/>
          </a:p>
          <a:p>
            <a:pPr>
              <a:buClr>
                <a:srgbClr val="0000FF"/>
              </a:buClr>
              <a:buSzPct val="120000"/>
            </a:pPr>
            <a:r>
              <a:rPr lang="en-US" sz="1800" dirty="0"/>
              <a:t>Why defer these?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All measurements indicate that the beam is well described by the measured voltage and current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I am not optimistic that modeling can reproduce observed nonuniformity</a:t>
            </a:r>
          </a:p>
          <a:p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AADCAA6-1A55-4853-A8F7-F42E80852813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469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0749"/>
            <a:ext cx="7670800" cy="887895"/>
          </a:xfrm>
        </p:spPr>
        <p:txBody>
          <a:bodyPr/>
          <a:lstStyle/>
          <a:p>
            <a:r>
              <a:rPr lang="en-US" dirty="0"/>
              <a:t>Time-varying voltage averages Bragg peaks into an almost rectangular profile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17142"/>
            <a:ext cx="6949440" cy="5046497"/>
          </a:xfrm>
          <a:prstGeom prst="rect">
            <a:avLst/>
          </a:prstGeom>
        </p:spPr>
        <p:txBody>
          <a:bodyPr/>
          <a:lstStyle>
            <a:lvl1pPr marL="206375" indent="-206375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554038" indent="-231775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830263" indent="-173038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176338" indent="-287338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1465263" indent="-230188" algn="l" defTabSz="457200" rtl="0" eaLnBrk="1" latinLnBrk="0" hangingPunct="1">
              <a:spcBef>
                <a:spcPct val="20000"/>
              </a:spcBef>
              <a:buFont typeface="Arial"/>
              <a:buChar char="»"/>
              <a:tabLst/>
              <a:defRPr sz="1800" b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00FF"/>
              </a:buClr>
              <a:buSzPct val="120000"/>
            </a:pPr>
            <a:r>
              <a:rPr lang="en-US" sz="1800" dirty="0"/>
              <a:t>Calculations from SRIM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sz="1800" dirty="0"/>
              <a:t>AWE/Harris/NRL/SNL have compared deposition calculations from a variety of codes and seen good agreement for Al, C, SiO2, and Au 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sz="1800" dirty="0"/>
              <a:t>This provides a good comparison with front-surface sources (DLI, LIHE, Flyers)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To obtain x-ray-like profile, need to enhance low-energy portion of beam spectrum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Selective filtering (mosaic)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Tailoring of voltage waveform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altLang="en-US" sz="1800" dirty="0"/>
              <a:t>Ion and photon absorption have differing Z-dependence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altLang="en-US" dirty="0"/>
              <a:t>Fidelity may be difficult or impossible to obtain for some layered materials</a:t>
            </a:r>
          </a:p>
          <a:p>
            <a:pPr lvl="1"/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33" y="2255520"/>
            <a:ext cx="4362438" cy="3613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927206" y="1641739"/>
            <a:ext cx="2247147" cy="6340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buNone/>
            </a:pPr>
            <a:r>
              <a:rPr lang="en-US" altLang="en-US" sz="1600" b="0" dirty="0"/>
              <a:t>Deposition profile</a:t>
            </a:r>
          </a:p>
          <a:p>
            <a:pPr>
              <a:buNone/>
            </a:pPr>
            <a:r>
              <a:rPr lang="en-US" altLang="en-US" sz="1600" b="0" dirty="0"/>
              <a:t>for typical spectrum</a:t>
            </a:r>
          </a:p>
        </p:txBody>
      </p:sp>
    </p:spTree>
    <p:extLst>
      <p:ext uri="{BB962C8B-B14F-4D97-AF65-F5344CB8AC3E}">
        <p14:creationId xmlns:p14="http://schemas.microsoft.com/office/powerpoint/2010/main" val="3394536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FF"/>
              </a:buClr>
              <a:buSzPct val="120000"/>
            </a:pPr>
            <a:r>
              <a:rPr lang="en-US" dirty="0"/>
              <a:t>Improve ion-production uniformity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Improve electron flow with larger-area cathodes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Use an active anode source (plasma injection from behind)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Use a smaller diode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Optimize the diode/transport geometry to produce a beam profile more tolerant of non-uniformity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This has been the subject of our work so far, not clear how far we can take this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Use transport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Z-discharge transport studied in 1980’s for ICF applications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Requirements for testing are more relaxed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Paul Ottinger is scoping out nominal setup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Expected to decouple diode from debris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All of the above can be looked at within this year’s scope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31251"/>
            <a:ext cx="10227733" cy="652670"/>
          </a:xfrm>
        </p:spPr>
        <p:txBody>
          <a:bodyPr/>
          <a:lstStyle/>
          <a:p>
            <a:r>
              <a:rPr lang="en-US" dirty="0"/>
              <a:t>Risk-mitigation roadmap: 3 approaches to improving beam quality</a:t>
            </a:r>
            <a:br>
              <a:rPr lang="en-US" dirty="0"/>
            </a:b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820" y="3794760"/>
            <a:ext cx="4293196" cy="2331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AADCAA6-1A55-4853-A8F7-F42E80852813}" type="slidenum">
              <a:rPr lang="en-US" altLang="en-US" smtClean="0"/>
              <a:pPr/>
              <a:t>50</a:t>
            </a:fld>
            <a:endParaRPr lang="en-US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091489" y="1330641"/>
            <a:ext cx="2764154" cy="809626"/>
            <a:chOff x="7863841" y="1165859"/>
            <a:chExt cx="2764154" cy="809626"/>
          </a:xfrm>
        </p:grpSpPr>
        <p:grpSp>
          <p:nvGrpSpPr>
            <p:cNvPr id="5" name="Group 4"/>
            <p:cNvGrpSpPr/>
            <p:nvPr/>
          </p:nvGrpSpPr>
          <p:grpSpPr>
            <a:xfrm>
              <a:off x="7863841" y="1280160"/>
              <a:ext cx="754379" cy="464820"/>
              <a:chOff x="7863841" y="1280160"/>
              <a:chExt cx="754379" cy="464820"/>
            </a:xfrm>
            <a:solidFill>
              <a:srgbClr val="C00000"/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7863841" y="1280160"/>
                <a:ext cx="45719" cy="464820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8572501" y="1280160"/>
                <a:ext cx="45719" cy="464820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9673591" y="1282065"/>
              <a:ext cx="754379" cy="464820"/>
              <a:chOff x="7863841" y="1280160"/>
              <a:chExt cx="754379" cy="464820"/>
            </a:xfrm>
            <a:solidFill>
              <a:srgbClr val="C00000"/>
            </a:solidFill>
          </p:grpSpPr>
          <p:sp>
            <p:nvSpPr>
              <p:cNvPr id="10" name="Rectangle 9"/>
              <p:cNvSpPr/>
              <p:nvPr/>
            </p:nvSpPr>
            <p:spPr>
              <a:xfrm>
                <a:off x="7863841" y="1280160"/>
                <a:ext cx="45719" cy="464820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8572501" y="1280160"/>
                <a:ext cx="45719" cy="464820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ight Triangle 7"/>
            <p:cNvSpPr/>
            <p:nvPr/>
          </p:nvSpPr>
          <p:spPr>
            <a:xfrm>
              <a:off x="10427970" y="1280160"/>
              <a:ext cx="200025" cy="100965"/>
            </a:xfrm>
            <a:prstGeom prst="rtTriangle">
              <a:avLst/>
            </a:prstGeom>
            <a:solidFill>
              <a:srgbClr val="C00000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flipH="1">
              <a:off x="9473566" y="1280159"/>
              <a:ext cx="200025" cy="100965"/>
            </a:xfrm>
            <a:prstGeom prst="rtTriangle">
              <a:avLst/>
            </a:prstGeom>
            <a:solidFill>
              <a:srgbClr val="C00000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10033635" y="1165860"/>
              <a:ext cx="7620" cy="809625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235315" y="1165859"/>
              <a:ext cx="7620" cy="809625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6697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so many other technologies, what is the role of ion-beam testing?</a:t>
            </a:r>
          </a:p>
        </p:txBody>
      </p:sp>
    </p:spTree>
    <p:extLst>
      <p:ext uri="{BB962C8B-B14F-4D97-AF65-F5344CB8AC3E}">
        <p14:creationId xmlns:p14="http://schemas.microsoft.com/office/powerpoint/2010/main" val="24766774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existing testing technology fulfills all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39063"/>
            <a:ext cx="10972800" cy="4909021"/>
          </a:xfrm>
        </p:spPr>
        <p:txBody>
          <a:bodyPr/>
          <a:lstStyle/>
          <a:p>
            <a:pPr>
              <a:buClr>
                <a:srgbClr val="0000FF"/>
              </a:buClr>
              <a:buSzPct val="120000"/>
            </a:pPr>
            <a:r>
              <a:rPr lang="en-US" dirty="0"/>
              <a:t>Mag-flyer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Effectively dead (or maybe not, AWE is interested in upgrading Ampere).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NIF, Z x-rays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Limited target size, limited availability, debris on Z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LIHE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“satisfies NNSA needs”, limited availability and fidelity issues for RVs, no access to front surface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DLI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Possible fidelity issues with penetration depth, unproven for 3-D objects, no access to front surface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Ions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Possible fidelity issues with penetration depth, poor beam quality to date</a:t>
            </a:r>
          </a:p>
          <a:p>
            <a:pPr lvl="1">
              <a:buClr>
                <a:srgbClr val="0000FF"/>
              </a:buClr>
              <a:buSzPct val="120000"/>
            </a:pPr>
            <a:endParaRPr lang="en-US" dirty="0"/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Temporal fidelity??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AADCAA6-1A55-4853-A8F7-F42E80852813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4148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Estimates of availability for coupon-sized targets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FF"/>
              </a:buClr>
              <a:buSzPct val="120000"/>
            </a:pPr>
            <a:r>
              <a:rPr lang="en-US" dirty="0"/>
              <a:t>NIF: 200 coupons/year (modest extrapolation)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2-&gt;4 days/year; 3-&gt;4 shots/day; 6-&gt;12 targets/shot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Z: 30 coupons/year (wild guess)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3 days/year; 1 shot/day; 11 targets/shot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LIHE: 100 coupons/year (even wilder guess)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1 shot/year, 100 targets/shot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NIF DLI: 1000 coupons/year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30 shots/year (spec is 20); 36 targets/shot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OSL DLI: 600 coupons/year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20 days/year; 8 shots/day; 4 targets/shot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Orion DLI: 100 coupons/year (3-</a:t>
            </a:r>
            <a:r>
              <a:rPr lang="en-US" dirty="0">
                <a:sym typeface="Symbol"/>
              </a:rPr>
              <a:t>)</a:t>
            </a:r>
            <a:endParaRPr lang="en-US" dirty="0"/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10 shots/year; 10 targets/shot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b="1" dirty="0"/>
              <a:t>Gamble III ions: 1800 coupons/year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b="1" dirty="0"/>
              <a:t>180 days/year; 3 shots/day; 4 targets/shot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AADCAA6-1A55-4853-A8F7-F42E80852813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569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Ion-beam testing affords risk reduction for mid-size (~10-cm-diam), shaped targets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7143"/>
            <a:ext cx="11170920" cy="4909021"/>
          </a:xfrm>
        </p:spPr>
        <p:txBody>
          <a:bodyPr/>
          <a:lstStyle/>
          <a:p>
            <a:pPr>
              <a:buClr>
                <a:srgbClr val="0000FF"/>
              </a:buClr>
              <a:buSzPct val="120000"/>
            </a:pPr>
            <a:r>
              <a:rPr lang="en-US" dirty="0"/>
              <a:t>NIF: doubtful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Z: unknown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LIHE: unknown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NIF DLI: 300 targets/year, </a:t>
            </a:r>
            <a:r>
              <a:rPr lang="en-US" i="1" dirty="0"/>
              <a:t>but usefulness for 3D targets not established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30 shots/year (spec is 20); 9 targets/shot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OSL DLI: 160 targets/year, </a:t>
            </a:r>
            <a:r>
              <a:rPr lang="en-US" i="1" dirty="0"/>
              <a:t>but usefulness for 3D targets not established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20 days/year; 8 shots/day; 1 target/shot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dirty="0"/>
              <a:t>Orion DLI: 10 coupons/year, </a:t>
            </a:r>
            <a:r>
              <a:rPr lang="en-US" i="1" dirty="0"/>
              <a:t>but large-area beam </a:t>
            </a:r>
            <a:r>
              <a:rPr lang="en-US" b="1" i="1" dirty="0"/>
              <a:t>and</a:t>
            </a:r>
            <a:r>
              <a:rPr lang="en-US" i="1" dirty="0"/>
              <a:t> usefulness for 3D targets not established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dirty="0"/>
              <a:t>10 shots/year; 1 target/shot</a:t>
            </a:r>
          </a:p>
          <a:p>
            <a:pPr>
              <a:buClr>
                <a:srgbClr val="0000FF"/>
              </a:buClr>
              <a:buSzPct val="120000"/>
            </a:pPr>
            <a:r>
              <a:rPr lang="en-US" b="1" dirty="0"/>
              <a:t>Gamble III ions: 600 targets/year with more confidence for success</a:t>
            </a:r>
          </a:p>
          <a:p>
            <a:pPr lvl="1">
              <a:buClr>
                <a:srgbClr val="0000FF"/>
              </a:buClr>
              <a:buSzPct val="120000"/>
            </a:pPr>
            <a:r>
              <a:rPr lang="en-US" b="1" dirty="0"/>
              <a:t>180 days/year; 3 shots/day; 1 target/shot</a:t>
            </a:r>
          </a:p>
          <a:p>
            <a:pPr>
              <a:buClr>
                <a:srgbClr val="0000FF"/>
              </a:buClr>
              <a:buSzPct val="120000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AAADCAA6-1A55-4853-A8F7-F42E80852813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182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55</a:t>
            </a:fld>
            <a:endParaRPr lang="en-US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36636" y="2390361"/>
            <a:ext cx="3101700" cy="344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218860" y="2390361"/>
            <a:ext cx="3203377" cy="3445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688079" y="1884234"/>
            <a:ext cx="2264937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/>
              <a:t>Pre-shot</a:t>
            </a:r>
            <a:endParaRPr lang="en-US" altLang="en-US" sz="1600" b="0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122693" y="1731453"/>
            <a:ext cx="3529585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/>
              <a:t>40-50 cal/cm</a:t>
            </a:r>
            <a:r>
              <a:rPr lang="en-US" altLang="en-US" sz="1600" b="0" baseline="30000" dirty="0"/>
              <a:t>2</a:t>
            </a:r>
            <a:endParaRPr lang="en-US" altLang="en-US" sz="1600" b="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0" dirty="0"/>
              <a:t>5 </a:t>
            </a:r>
            <a:r>
              <a:rPr lang="el-GR" altLang="en-US" sz="1600" b="0" dirty="0"/>
              <a:t>μ</a:t>
            </a:r>
            <a:r>
              <a:rPr lang="en-US" altLang="en-US" sz="1600" b="0" dirty="0"/>
              <a:t>s after beam, 100-ns exposure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654142" y="2306576"/>
            <a:ext cx="0" cy="3776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36068" y="6147056"/>
            <a:ext cx="61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51894" y="49910"/>
            <a:ext cx="7670800" cy="88789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b="0" dirty="0"/>
              <a:t>Unlike mag-flyer, LIHE, or DLI, ion beams allow study of blowoff and surface changes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5510" y="1649002"/>
            <a:ext cx="32857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3838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Surface changes – implications for aerodynamics</a:t>
            </a:r>
          </a:p>
          <a:p>
            <a:pPr marL="457200" indent="-223838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3838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Blowoff – helps to validate modeling</a:t>
            </a:r>
          </a:p>
          <a:p>
            <a:pPr marL="457200" indent="-223838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223838">
              <a:buClr>
                <a:srgbClr val="0000FF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dirty="0"/>
              <a:t>Experiments with Nathan Moore tentatively planned</a:t>
            </a:r>
          </a:p>
          <a:p>
            <a:pPr marL="457200" indent="-223838"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64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98604" y="1335312"/>
            <a:ext cx="8534292" cy="20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0287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428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77165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2288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31775" indent="-231775">
              <a:spcBef>
                <a:spcPts val="0"/>
              </a:spcBef>
              <a:spcAft>
                <a:spcPts val="600"/>
              </a:spcAft>
              <a:buClr>
                <a:srgbClr val="063DE8"/>
              </a:buClr>
              <a:buSzPct val="120000"/>
              <a:defRPr/>
            </a:pPr>
            <a:r>
              <a:rPr lang="en-US" kern="0" dirty="0"/>
              <a:t>Model validation by providing an alternate energy-deposition profile</a:t>
            </a:r>
          </a:p>
          <a:p>
            <a:pPr marL="514350" lvl="1" indent="-285750">
              <a:spcBef>
                <a:spcPts val="0"/>
              </a:spcBef>
              <a:spcAft>
                <a:spcPts val="60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  <a:defRPr/>
            </a:pPr>
            <a:r>
              <a:rPr lang="en-US" sz="1800" kern="0" dirty="0"/>
              <a:t>Particularly relevant to sources other than x-rays</a:t>
            </a:r>
            <a:endParaRPr lang="en-US" kern="0" dirty="0"/>
          </a:p>
          <a:p>
            <a:pPr marL="231775" indent="-231775">
              <a:spcBef>
                <a:spcPts val="0"/>
              </a:spcBef>
              <a:spcAft>
                <a:spcPts val="600"/>
              </a:spcAft>
              <a:buClr>
                <a:srgbClr val="063DE8"/>
              </a:buClr>
              <a:buSzPct val="120000"/>
              <a:defRPr/>
            </a:pPr>
            <a:endParaRPr lang="en-US" kern="0" dirty="0"/>
          </a:p>
          <a:p>
            <a:pPr marL="231775" indent="-231775">
              <a:spcBef>
                <a:spcPts val="0"/>
              </a:spcBef>
              <a:spcAft>
                <a:spcPts val="400"/>
              </a:spcAft>
              <a:buClr>
                <a:srgbClr val="063DE8"/>
              </a:buClr>
              <a:buSzPct val="120000"/>
              <a:defRPr/>
            </a:pPr>
            <a:r>
              <a:rPr lang="en-US" kern="0" dirty="0"/>
              <a:t>A “feeder” for more-expensive testing on NIF or Z</a:t>
            </a:r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altLang="en-US" sz="1800" b="0" kern="0" dirty="0"/>
              <a:t>Gamble II has relatively low cost and flexible availability</a:t>
            </a:r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altLang="en-US" sz="1800" kern="0" dirty="0"/>
              <a:t>Testing/evaluation of possible new diagnostics</a:t>
            </a:r>
            <a:endParaRPr lang="en-US" altLang="en-US" sz="1800" b="0" kern="0" dirty="0"/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  <a:defRPr/>
            </a:pPr>
            <a:r>
              <a:rPr lang="en-US" sz="1800" b="0" kern="0" dirty="0"/>
              <a:t>Inexpensive pre-test of novel materials</a:t>
            </a:r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  <a:defRPr/>
            </a:pPr>
            <a:r>
              <a:rPr lang="en-US" sz="1800" kern="0" dirty="0"/>
              <a:t>DLI may supplant ions for this use</a:t>
            </a:r>
            <a:endParaRPr lang="en-US" sz="1800" b="0" kern="0" dirty="0"/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  <a:defRPr/>
            </a:pPr>
            <a:endParaRPr lang="en-US" sz="1800" b="0" kern="0" dirty="0"/>
          </a:p>
          <a:p>
            <a:pPr marL="228600" indent="-223838">
              <a:spcBef>
                <a:spcPts val="0"/>
              </a:spcBef>
              <a:spcAft>
                <a:spcPts val="400"/>
              </a:spcAft>
              <a:buClr>
                <a:srgbClr val="063DE8"/>
              </a:buClr>
              <a:buSzPct val="120000"/>
              <a:defRPr/>
            </a:pPr>
            <a:r>
              <a:rPr lang="en-US" dirty="0"/>
              <a:t>New configuration may allow testing of large coupons (~10-cm diam)</a:t>
            </a:r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altLang="en-US" sz="1800" b="0" dirty="0"/>
              <a:t>Larger than Janus or Orion (present), comparable to possible future mode of Orion</a:t>
            </a:r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altLang="en-US" sz="1800" dirty="0"/>
              <a:t>Begin to investigate 3-D objects</a:t>
            </a:r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</a:pPr>
            <a:endParaRPr lang="en-US" altLang="en-US" sz="1800" dirty="0"/>
          </a:p>
          <a:p>
            <a:pPr marL="119062" indent="-34290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•"/>
            </a:pPr>
            <a:r>
              <a:rPr lang="en-US" altLang="en-US" dirty="0"/>
              <a:t>We are considering experiments to diagnose blowoff</a:t>
            </a:r>
          </a:p>
          <a:p>
            <a:pPr marL="233362" lvl="1" indent="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None/>
            </a:pPr>
            <a:endParaRPr lang="en-US" altLang="en-US" sz="1800" dirty="0"/>
          </a:p>
          <a:p>
            <a:pPr marL="61912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</a:pPr>
            <a:endParaRPr lang="en-US" sz="2000" dirty="0"/>
          </a:p>
          <a:p>
            <a:pPr marL="0" indent="-223838">
              <a:spcBef>
                <a:spcPts val="0"/>
              </a:spcBef>
              <a:spcAft>
                <a:spcPts val="0"/>
              </a:spcAft>
              <a:buClr>
                <a:srgbClr val="063DE8"/>
              </a:buClr>
              <a:buSzPct val="120000"/>
              <a:defRPr/>
            </a:pPr>
            <a:endParaRPr lang="en-US" b="0" kern="0" dirty="0"/>
          </a:p>
          <a:p>
            <a:pPr>
              <a:defRPr/>
            </a:pPr>
            <a:endParaRPr lang="en-US" b="0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56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7512"/>
            <a:ext cx="10515600" cy="825500"/>
          </a:xfrm>
        </p:spPr>
        <p:txBody>
          <a:bodyPr/>
          <a:lstStyle/>
          <a:p>
            <a:pPr algn="ctr"/>
            <a:r>
              <a:rPr lang="en-US" altLang="en-US" sz="2400" dirty="0"/>
              <a:t>Intense ion beams continue to have a role in materials-response studies</a:t>
            </a: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45013" y="3759368"/>
            <a:ext cx="5554929" cy="204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28650" indent="-22860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</a:pPr>
            <a:endParaRPr lang="en-US" altLang="en-US" sz="1800" dirty="0"/>
          </a:p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endParaRPr lang="en-US" altLang="en-US" b="0" baseline="30000" dirty="0"/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endParaRPr lang="en-US" altLang="en-US" b="0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4389956" y="3244334"/>
            <a:ext cx="3412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, no access to front surface</a:t>
            </a:r>
          </a:p>
        </p:txBody>
      </p:sp>
    </p:spTree>
    <p:extLst>
      <p:ext uri="{BB962C8B-B14F-4D97-AF65-F5344CB8AC3E}">
        <p14:creationId xmlns:p14="http://schemas.microsoft.com/office/powerpoint/2010/main" val="4247576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775744" y="1505166"/>
            <a:ext cx="9793196" cy="20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628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10287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 marL="1428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 marL="177165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  <a:lvl6pPr marL="22288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6860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1432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600450" indent="-114300" algn="l" rtl="0" fontAlgn="base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31775" indent="-231775">
              <a:spcBef>
                <a:spcPts val="0"/>
              </a:spcBef>
              <a:spcAft>
                <a:spcPts val="600"/>
              </a:spcAft>
              <a:buClr>
                <a:srgbClr val="063DE8"/>
              </a:buClr>
              <a:buSzPct val="120000"/>
              <a:defRPr/>
            </a:pPr>
            <a:r>
              <a:rPr lang="en-US" kern="0" dirty="0"/>
              <a:t>Ions/DLI sit in between LIHE (full area, low fidelity) and X-rays (high fidelity, low area)</a:t>
            </a:r>
          </a:p>
          <a:p>
            <a:pPr marL="231775" indent="-231775">
              <a:spcBef>
                <a:spcPts val="0"/>
              </a:spcBef>
              <a:spcAft>
                <a:spcPts val="600"/>
              </a:spcAft>
              <a:buClr>
                <a:srgbClr val="063DE8"/>
              </a:buClr>
              <a:buSzPct val="120000"/>
              <a:defRPr/>
            </a:pPr>
            <a:endParaRPr lang="en-US" kern="0" dirty="0"/>
          </a:p>
          <a:p>
            <a:pPr marL="231775" indent="-231775">
              <a:spcBef>
                <a:spcPts val="0"/>
              </a:spcBef>
              <a:spcAft>
                <a:spcPts val="600"/>
              </a:spcAft>
              <a:buClr>
                <a:srgbClr val="063DE8"/>
              </a:buClr>
              <a:buSzPct val="120000"/>
              <a:defRPr/>
            </a:pPr>
            <a:endParaRPr lang="en-US" kern="0" dirty="0"/>
          </a:p>
          <a:p>
            <a:pPr marL="231775" indent="-231775">
              <a:spcBef>
                <a:spcPts val="0"/>
              </a:spcBef>
              <a:spcAft>
                <a:spcPts val="400"/>
              </a:spcAft>
              <a:buClr>
                <a:srgbClr val="063DE8"/>
              </a:buClr>
              <a:buSzPct val="120000"/>
              <a:defRPr/>
            </a:pPr>
            <a:endParaRPr lang="en-US" kern="0" dirty="0"/>
          </a:p>
          <a:p>
            <a:pPr marL="231775" indent="-231775">
              <a:spcBef>
                <a:spcPts val="0"/>
              </a:spcBef>
              <a:spcAft>
                <a:spcPts val="400"/>
              </a:spcAft>
              <a:buClr>
                <a:srgbClr val="063DE8"/>
              </a:buClr>
              <a:buSzPct val="120000"/>
              <a:defRPr/>
            </a:pPr>
            <a:r>
              <a:rPr lang="en-US" kern="0" dirty="0"/>
              <a:t>Ions complement DLI very well</a:t>
            </a:r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altLang="en-US" sz="1800" b="0" kern="0" dirty="0"/>
              <a:t>Deposition profile differs from threat in the opposite direction as DLI -&gt; model validation</a:t>
            </a:r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altLang="en-US" sz="1800" kern="0" dirty="0"/>
              <a:t>Results with 3D objects will be very useful in corroborating DLI 3D results</a:t>
            </a:r>
          </a:p>
          <a:p>
            <a:pPr marL="919162" lvl="2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</a:pPr>
            <a:r>
              <a:rPr lang="en-US" altLang="en-US" sz="1800" b="0" kern="0" dirty="0"/>
              <a:t>Applicability to 3D objects is the biggest question mark with DLI at present</a:t>
            </a:r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  <a:defRPr/>
            </a:pPr>
            <a:r>
              <a:rPr lang="en-US" sz="1800" b="0" kern="0" dirty="0"/>
              <a:t>Access to front surface allows study of blowoff and post-shot inspection</a:t>
            </a:r>
          </a:p>
          <a:p>
            <a:pPr marL="519112" lvl="1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  <a:defRPr/>
            </a:pPr>
            <a:endParaRPr lang="en-US" sz="1800" b="0" kern="0" dirty="0"/>
          </a:p>
          <a:p>
            <a:pPr marL="61912" indent="-285750">
              <a:spcBef>
                <a:spcPts val="200"/>
              </a:spcBef>
              <a:spcAft>
                <a:spcPts val="0"/>
              </a:spcAft>
              <a:buClr>
                <a:srgbClr val="063DE8"/>
              </a:buClr>
              <a:buSzPct val="120000"/>
              <a:buFont typeface="Tahoma" panose="020B0604030504040204" pitchFamily="34" charset="0"/>
              <a:buChar char="–"/>
            </a:pPr>
            <a:endParaRPr lang="en-US" sz="2000" dirty="0"/>
          </a:p>
          <a:p>
            <a:pPr marL="0" indent="-223838">
              <a:spcBef>
                <a:spcPts val="0"/>
              </a:spcBef>
              <a:spcAft>
                <a:spcPts val="0"/>
              </a:spcAft>
              <a:buClr>
                <a:srgbClr val="063DE8"/>
              </a:buClr>
              <a:buSzPct val="120000"/>
              <a:defRPr/>
            </a:pPr>
            <a:endParaRPr lang="en-US" b="0" kern="0" dirty="0"/>
          </a:p>
          <a:p>
            <a:pPr>
              <a:defRPr/>
            </a:pPr>
            <a:endParaRPr lang="en-US" b="0" kern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57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05940" y="77512"/>
            <a:ext cx="8063319" cy="825500"/>
          </a:xfrm>
        </p:spPr>
        <p:txBody>
          <a:bodyPr/>
          <a:lstStyle/>
          <a:p>
            <a:pPr algn="ctr"/>
            <a:r>
              <a:rPr lang="en-US" altLang="en-US" sz="2400" dirty="0"/>
              <a:t>Intense ion beams are best viewed as a useful complement to DLI</a:t>
            </a:r>
          </a:p>
        </p:txBody>
      </p:sp>
      <p:sp>
        <p:nvSpPr>
          <p:cNvPr id="7" name="Rectangle 43"/>
          <p:cNvSpPr>
            <a:spLocks noChangeArrowheads="1"/>
          </p:cNvSpPr>
          <p:nvPr/>
        </p:nvSpPr>
        <p:spPr bwMode="auto">
          <a:xfrm>
            <a:off x="345013" y="3759368"/>
            <a:ext cx="5554929" cy="204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85750" indent="-285750" eaLnBrk="0" hangingPunct="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1pPr>
            <a:lvl2pPr marL="628650" indent="-228600" eaLnBrk="0" hangingPunct="0">
              <a:spcBef>
                <a:spcPct val="20000"/>
              </a:spcBef>
              <a:buFont typeface="Univers" pitchFamily="34" charset="-18"/>
              <a:buChar char="−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SzPct val="70000"/>
              <a:buFont typeface="Wingdings" pitchFamily="2" charset="2"/>
              <a:buChar char="Ø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SzPct val="80000"/>
              <a:buFont typeface="Symbol" pitchFamily="18" charset="2"/>
              <a:buChar char="*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Univers" pitchFamily="34" charset="-18"/>
              <a:buChar char="-"/>
              <a:defRPr sz="1600">
                <a:solidFill>
                  <a:schemeClr val="tx1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lvl="1"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endParaRPr lang="en-US" altLang="en-US" b="0" baseline="30000" dirty="0"/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</a:pPr>
            <a:endParaRPr lang="en-US" altLang="en-US" sz="1800" dirty="0"/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63DE8"/>
              </a:buClr>
              <a:buSzPct val="120000"/>
              <a:buFontTx/>
              <a:buChar char="–"/>
            </a:pPr>
            <a:endParaRPr lang="en-US" altLang="en-US" b="0" baseline="30000" dirty="0"/>
          </a:p>
        </p:txBody>
      </p:sp>
    </p:spTree>
    <p:extLst>
      <p:ext uri="{BB962C8B-B14F-4D97-AF65-F5344CB8AC3E}">
        <p14:creationId xmlns:p14="http://schemas.microsoft.com/office/powerpoint/2010/main" val="56881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541304" y="84296"/>
            <a:ext cx="8469312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en-US" sz="2400" b="0" dirty="0">
                <a:solidFill>
                  <a:schemeClr val="tx1"/>
                </a:solidFill>
              </a:rPr>
              <a:t>Mosaic filtering is a powerful technique to produce PRS- or threat-like deposition with ions.</a:t>
            </a:r>
          </a:p>
        </p:txBody>
      </p:sp>
      <p:pic>
        <p:nvPicPr>
          <p:cNvPr id="7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81" y="1397476"/>
            <a:ext cx="4933950" cy="259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481" y="3135788"/>
            <a:ext cx="21463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006" y="3134201"/>
            <a:ext cx="2146300" cy="288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093119" y="2734151"/>
            <a:ext cx="2051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Emitted by Diode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616156" y="2746851"/>
            <a:ext cx="1263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On Target</a:t>
            </a: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>
            <a:off x="4652169" y="3945413"/>
            <a:ext cx="3108325" cy="2241550"/>
          </a:xfrm>
          <a:prstGeom prst="rightArrow">
            <a:avLst>
              <a:gd name="adj1" fmla="val 75009"/>
              <a:gd name="adj2" fmla="val 69341"/>
            </a:avLst>
          </a:prstGeom>
          <a:solidFill>
            <a:srgbClr val="DBFF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88694" y="4356576"/>
            <a:ext cx="255905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altLang="en-US"/>
              <a:t>20% to 50%</a:t>
            </a:r>
          </a:p>
          <a:p>
            <a:r>
              <a:rPr lang="en-US" altLang="en-US"/>
              <a:t>loss in fluence*area</a:t>
            </a:r>
          </a:p>
          <a:p>
            <a:r>
              <a:rPr lang="en-US" altLang="en-US"/>
              <a:t>depending on desired</a:t>
            </a:r>
          </a:p>
          <a:p>
            <a:r>
              <a:rPr lang="en-US" altLang="en-US"/>
              <a:t>deposition and</a:t>
            </a:r>
          </a:p>
          <a:p>
            <a:r>
              <a:rPr lang="en-US" altLang="en-US"/>
              <a:t>ion energy</a:t>
            </a:r>
          </a:p>
        </p:txBody>
      </p:sp>
    </p:spTree>
    <p:extLst>
      <p:ext uri="{BB962C8B-B14F-4D97-AF65-F5344CB8AC3E}">
        <p14:creationId xmlns:p14="http://schemas.microsoft.com/office/powerpoint/2010/main" val="13480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04545" y="129858"/>
            <a:ext cx="8855075" cy="809625"/>
          </a:xfrm>
        </p:spPr>
        <p:txBody>
          <a:bodyPr/>
          <a:lstStyle/>
          <a:p>
            <a:r>
              <a:rPr lang="en-US" altLang="en-US" dirty="0"/>
              <a:t>Large stand-off distance permits separation of test and debris impulses with ion beams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lum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" t="192" r="938" b="304"/>
          <a:stretch>
            <a:fillRect/>
          </a:stretch>
        </p:blipFill>
        <p:spPr bwMode="auto">
          <a:xfrm>
            <a:off x="5899785" y="1603375"/>
            <a:ext cx="5068888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814185" y="1130618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i="1" dirty="0"/>
              <a:t>LVT Impulse Gauge Response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63880" y="1978660"/>
            <a:ext cx="5250180" cy="404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85750" indent="-285750">
              <a:lnSpc>
                <a:spcPct val="90000"/>
              </a:lnSpc>
              <a:spcBef>
                <a:spcPct val="30000"/>
              </a:spcBef>
              <a:buClr>
                <a:srgbClr val="063DE8"/>
              </a:buClr>
              <a:buSzPct val="120000"/>
              <a:buChar char="•"/>
              <a:defRPr sz="2000" b="1">
                <a:solidFill>
                  <a:schemeClr val="tx1"/>
                </a:solidFill>
                <a:latin typeface="Tahoma" pitchFamily="34" charset="0"/>
              </a:defRPr>
            </a:lvl1pPr>
            <a:lvl2pPr marL="628650" indent="-228600">
              <a:lnSpc>
                <a:spcPct val="90000"/>
              </a:lnSpc>
              <a:spcBef>
                <a:spcPct val="20000"/>
              </a:spcBef>
              <a:buClr>
                <a:srgbClr val="063DE8"/>
              </a:buClr>
              <a:buSzPct val="120000"/>
              <a:buChar char="–"/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971550" indent="-228600">
              <a:lnSpc>
                <a:spcPct val="90000"/>
              </a:lnSpc>
              <a:spcBef>
                <a:spcPct val="20000"/>
              </a:spcBef>
              <a:buSzPct val="100000"/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3pPr>
            <a:lvl4pPr marL="1257300" indent="-171450">
              <a:lnSpc>
                <a:spcPct val="90000"/>
              </a:lnSpc>
              <a:spcBef>
                <a:spcPct val="20000"/>
              </a:spcBef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1543050" indent="-171450">
              <a:lnSpc>
                <a:spcPct val="90000"/>
              </a:lnSpc>
              <a:spcBef>
                <a:spcPct val="20000"/>
              </a:spcBef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114FFB"/>
              </a:buClr>
              <a:buSzPct val="100000"/>
              <a:buChar char="–"/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5000"/>
              </a:lnSpc>
            </a:pPr>
            <a:r>
              <a:rPr lang="en-US" altLang="en-US" sz="1800" b="0" dirty="0"/>
              <a:t>High fluence precludes debris shield and requires low target stand-off in PRS experiments - debris impulse difficult to separate from x-ray-induced impulse</a:t>
            </a:r>
          </a:p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en-US" sz="1800" b="0" dirty="0"/>
              <a:t>Separation of effects with ion beams can reduce uncertainty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210935" y="5946775"/>
            <a:ext cx="47577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 dirty="0"/>
              <a:t>Ref: G. Williams, Ion Beam Validation Program Impulse Experiment Preliminary Results, 1995.</a:t>
            </a:r>
          </a:p>
        </p:txBody>
      </p:sp>
    </p:spTree>
    <p:extLst>
      <p:ext uri="{BB962C8B-B14F-4D97-AF65-F5344CB8AC3E}">
        <p14:creationId xmlns:p14="http://schemas.microsoft.com/office/powerpoint/2010/main" val="4271388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Ion beam diodes</a:t>
            </a:r>
          </a:p>
        </p:txBody>
      </p:sp>
    </p:spTree>
    <p:extLst>
      <p:ext uri="{BB962C8B-B14F-4D97-AF65-F5344CB8AC3E}">
        <p14:creationId xmlns:p14="http://schemas.microsoft.com/office/powerpoint/2010/main" val="3677022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operation in a pinched-beam diode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CAA6-1A55-4853-A8F7-F42E80852813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286" name="TextBox 285"/>
          <p:cNvSpPr txBox="1"/>
          <p:nvPr/>
        </p:nvSpPr>
        <p:spPr>
          <a:xfrm>
            <a:off x="261675" y="1272136"/>
            <a:ext cx="2039565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Electric field causes plasma formation on cathode</a:t>
            </a:r>
          </a:p>
        </p:txBody>
      </p:sp>
      <p:sp>
        <p:nvSpPr>
          <p:cNvPr id="287" name="TextBox 286"/>
          <p:cNvSpPr txBox="1"/>
          <p:nvPr/>
        </p:nvSpPr>
        <p:spPr>
          <a:xfrm>
            <a:off x="2513217" y="1271328"/>
            <a:ext cx="2033024" cy="7386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Space-charge-limited electron flow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 ~ V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3/2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770364" y="1272136"/>
            <a:ext cx="203302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Critical current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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 * R / D </a:t>
            </a:r>
          </a:p>
        </p:txBody>
      </p:sp>
      <p:cxnSp>
        <p:nvCxnSpPr>
          <p:cNvPr id="292" name="Straight Arrow Connector 291"/>
          <p:cNvCxnSpPr/>
          <p:nvPr/>
        </p:nvCxnSpPr>
        <p:spPr>
          <a:xfrm>
            <a:off x="5383016" y="2065020"/>
            <a:ext cx="746442" cy="0"/>
          </a:xfrm>
          <a:prstGeom prst="straightConnector1">
            <a:avLst/>
          </a:prstGeom>
          <a:ln w="19050">
            <a:solidFill>
              <a:srgbClr val="43CD23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0" name="Group 299"/>
          <p:cNvGrpSpPr/>
          <p:nvPr/>
        </p:nvGrpSpPr>
        <p:grpSpPr>
          <a:xfrm>
            <a:off x="455295" y="2301644"/>
            <a:ext cx="11355705" cy="3954780"/>
            <a:chOff x="455295" y="2301644"/>
            <a:chExt cx="11355705" cy="3954780"/>
          </a:xfrm>
        </p:grpSpPr>
        <p:grpSp>
          <p:nvGrpSpPr>
            <p:cNvPr id="59" name="Group 58"/>
            <p:cNvGrpSpPr/>
            <p:nvPr/>
          </p:nvGrpSpPr>
          <p:grpSpPr>
            <a:xfrm>
              <a:off x="455295" y="2301644"/>
              <a:ext cx="1508125" cy="3954780"/>
              <a:chOff x="3686175" y="1958340"/>
              <a:chExt cx="1508125" cy="395478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970020" y="1958340"/>
                <a:ext cx="114300" cy="32689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861560" y="1958340"/>
                <a:ext cx="114300" cy="32689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" name="Straight Connector 8"/>
              <p:cNvCxnSpPr>
                <a:stCxn id="6" idx="2"/>
              </p:cNvCxnSpPr>
              <p:nvPr/>
            </p:nvCxnSpPr>
            <p:spPr>
              <a:xfrm>
                <a:off x="4027170" y="5227320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stCxn id="7" idx="2"/>
              </p:cNvCxnSpPr>
              <p:nvPr/>
            </p:nvCxnSpPr>
            <p:spPr>
              <a:xfrm>
                <a:off x="4918710" y="5227320"/>
                <a:ext cx="0" cy="49530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22" idx="2"/>
              </p:cNvCxnSpPr>
              <p:nvPr/>
            </p:nvCxnSpPr>
            <p:spPr>
              <a:xfrm flipV="1">
                <a:off x="4027170" y="5718810"/>
                <a:ext cx="255270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endCxn id="22" idx="6"/>
              </p:cNvCxnSpPr>
              <p:nvPr/>
            </p:nvCxnSpPr>
            <p:spPr>
              <a:xfrm flipH="1" flipV="1">
                <a:off x="4693920" y="5718810"/>
                <a:ext cx="224791" cy="381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/>
              <p:cNvSpPr/>
              <p:nvPr/>
            </p:nvSpPr>
            <p:spPr>
              <a:xfrm>
                <a:off x="4282440" y="5524500"/>
                <a:ext cx="411480" cy="38862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4379595" y="5626122"/>
                <a:ext cx="217170" cy="185376"/>
              </a:xfrm>
              <a:custGeom>
                <a:avLst/>
                <a:gdLst>
                  <a:gd name="connsiteX0" fmla="*/ 0 w 234315"/>
                  <a:gd name="connsiteY0" fmla="*/ 112967 h 209400"/>
                  <a:gd name="connsiteX1" fmla="*/ 57150 w 234315"/>
                  <a:gd name="connsiteY1" fmla="*/ 2477 h 209400"/>
                  <a:gd name="connsiteX2" fmla="*/ 173355 w 234315"/>
                  <a:gd name="connsiteY2" fmla="*/ 208217 h 209400"/>
                  <a:gd name="connsiteX3" fmla="*/ 234315 w 234315"/>
                  <a:gd name="connsiteY3" fmla="*/ 92012 h 209400"/>
                  <a:gd name="connsiteX4" fmla="*/ 234315 w 234315"/>
                  <a:gd name="connsiteY4" fmla="*/ 92012 h 20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315" h="209400">
                    <a:moveTo>
                      <a:pt x="0" y="112967"/>
                    </a:moveTo>
                    <a:cubicBezTo>
                      <a:pt x="14129" y="49784"/>
                      <a:pt x="28258" y="-13398"/>
                      <a:pt x="57150" y="2477"/>
                    </a:cubicBezTo>
                    <a:cubicBezTo>
                      <a:pt x="86043" y="18352"/>
                      <a:pt x="143828" y="193295"/>
                      <a:pt x="173355" y="208217"/>
                    </a:cubicBezTo>
                    <a:cubicBezTo>
                      <a:pt x="202883" y="223140"/>
                      <a:pt x="234315" y="92012"/>
                      <a:pt x="234315" y="92012"/>
                    </a:cubicBezTo>
                    <a:lnTo>
                      <a:pt x="234315" y="92012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 flipH="1">
                <a:off x="4795520" y="1958340"/>
                <a:ext cx="70485" cy="3268980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686175" y="5290304"/>
                <a:ext cx="283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+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50460" y="5197832"/>
                <a:ext cx="243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_</a:t>
                </a: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2720083" y="2301644"/>
              <a:ext cx="1508125" cy="3954780"/>
              <a:chOff x="6393815" y="1958340"/>
              <a:chExt cx="1508125" cy="395478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6393815" y="1958340"/>
                <a:ext cx="1508125" cy="3954780"/>
                <a:chOff x="3686175" y="1958340"/>
                <a:chExt cx="1508125" cy="395478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3970020" y="1958340"/>
                  <a:ext cx="114300" cy="326898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4861560" y="1958340"/>
                  <a:ext cx="114300" cy="326898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3" name="Straight Connector 62"/>
                <p:cNvCxnSpPr>
                  <a:stCxn id="61" idx="2"/>
                </p:cNvCxnSpPr>
                <p:nvPr/>
              </p:nvCxnSpPr>
              <p:spPr>
                <a:xfrm>
                  <a:off x="4027170" y="5227320"/>
                  <a:ext cx="0" cy="4953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>
                  <a:stCxn id="62" idx="2"/>
                </p:cNvCxnSpPr>
                <p:nvPr/>
              </p:nvCxnSpPr>
              <p:spPr>
                <a:xfrm>
                  <a:off x="4918710" y="5227320"/>
                  <a:ext cx="0" cy="4953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endCxn id="67" idx="2"/>
                </p:cNvCxnSpPr>
                <p:nvPr/>
              </p:nvCxnSpPr>
              <p:spPr>
                <a:xfrm flipV="1">
                  <a:off x="4027170" y="5718810"/>
                  <a:ext cx="255270" cy="381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>
                  <a:endCxn id="67" idx="6"/>
                </p:cNvCxnSpPr>
                <p:nvPr/>
              </p:nvCxnSpPr>
              <p:spPr>
                <a:xfrm flipH="1" flipV="1">
                  <a:off x="4693920" y="5718810"/>
                  <a:ext cx="224791" cy="381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Oval 66"/>
                <p:cNvSpPr/>
                <p:nvPr/>
              </p:nvSpPr>
              <p:spPr>
                <a:xfrm>
                  <a:off x="4282440" y="5524500"/>
                  <a:ext cx="411480" cy="3886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8" name="Freeform 67"/>
                <p:cNvSpPr/>
                <p:nvPr/>
              </p:nvSpPr>
              <p:spPr>
                <a:xfrm>
                  <a:off x="4379595" y="5626122"/>
                  <a:ext cx="217170" cy="185376"/>
                </a:xfrm>
                <a:custGeom>
                  <a:avLst/>
                  <a:gdLst>
                    <a:gd name="connsiteX0" fmla="*/ 0 w 234315"/>
                    <a:gd name="connsiteY0" fmla="*/ 112967 h 209400"/>
                    <a:gd name="connsiteX1" fmla="*/ 57150 w 234315"/>
                    <a:gd name="connsiteY1" fmla="*/ 2477 h 209400"/>
                    <a:gd name="connsiteX2" fmla="*/ 173355 w 234315"/>
                    <a:gd name="connsiteY2" fmla="*/ 208217 h 209400"/>
                    <a:gd name="connsiteX3" fmla="*/ 234315 w 234315"/>
                    <a:gd name="connsiteY3" fmla="*/ 92012 h 209400"/>
                    <a:gd name="connsiteX4" fmla="*/ 234315 w 234315"/>
                    <a:gd name="connsiteY4" fmla="*/ 92012 h 20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315" h="209400">
                      <a:moveTo>
                        <a:pt x="0" y="112967"/>
                      </a:moveTo>
                      <a:cubicBezTo>
                        <a:pt x="14129" y="49784"/>
                        <a:pt x="28258" y="-13398"/>
                        <a:pt x="57150" y="2477"/>
                      </a:cubicBezTo>
                      <a:cubicBezTo>
                        <a:pt x="86043" y="18352"/>
                        <a:pt x="143828" y="193295"/>
                        <a:pt x="173355" y="208217"/>
                      </a:cubicBezTo>
                      <a:cubicBezTo>
                        <a:pt x="202883" y="223140"/>
                        <a:pt x="234315" y="92012"/>
                        <a:pt x="234315" y="92012"/>
                      </a:cubicBezTo>
                      <a:lnTo>
                        <a:pt x="234315" y="92012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 flipH="1">
                  <a:off x="4795520" y="1958340"/>
                  <a:ext cx="70485" cy="326898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3686175" y="5290304"/>
                  <a:ext cx="283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+</a:t>
                  </a: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4950460" y="5197832"/>
                  <a:ext cx="243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_</a:t>
                  </a:r>
                </a:p>
              </p:txBody>
            </p:sp>
          </p:grpSp>
          <p:cxnSp>
            <p:nvCxnSpPr>
              <p:cNvPr id="75" name="Straight Arrow Connector 74"/>
              <p:cNvCxnSpPr/>
              <p:nvPr/>
            </p:nvCxnSpPr>
            <p:spPr>
              <a:xfrm flipH="1">
                <a:off x="6874986" y="209296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flipH="1">
                <a:off x="6874986" y="230632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flipH="1">
                <a:off x="6874986" y="253492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>
                <a:off x="6874986" y="274320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H="1">
                <a:off x="6874986" y="295656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H="1">
                <a:off x="6874986" y="318516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H="1">
                <a:off x="6874986" y="339852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H="1">
                <a:off x="6874986" y="361188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>
                <a:off x="6874986" y="384048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flipH="1">
                <a:off x="6874986" y="404876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H="1">
                <a:off x="6874986" y="426212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>
                <a:off x="6874986" y="449072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H="1">
                <a:off x="6874986" y="4719298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flipH="1">
                <a:off x="6874986" y="4932658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H="1">
                <a:off x="6874986" y="5161258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>
              <a:off x="4984871" y="2301644"/>
              <a:ext cx="1652745" cy="3954780"/>
              <a:chOff x="9172575" y="1958340"/>
              <a:chExt cx="1652745" cy="3954780"/>
            </a:xfrm>
          </p:grpSpPr>
          <p:grpSp>
            <p:nvGrpSpPr>
              <p:cNvPr id="181" name="Group 180"/>
              <p:cNvGrpSpPr/>
              <p:nvPr/>
            </p:nvGrpSpPr>
            <p:grpSpPr>
              <a:xfrm>
                <a:off x="9172575" y="1958340"/>
                <a:ext cx="1508125" cy="3954780"/>
                <a:chOff x="3686175" y="1958340"/>
                <a:chExt cx="1508125" cy="3954780"/>
              </a:xfrm>
            </p:grpSpPr>
            <p:sp>
              <p:nvSpPr>
                <p:cNvPr id="197" name="Rectangle 196"/>
                <p:cNvSpPr/>
                <p:nvPr/>
              </p:nvSpPr>
              <p:spPr>
                <a:xfrm>
                  <a:off x="3970020" y="1958340"/>
                  <a:ext cx="114300" cy="326898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4861560" y="1958340"/>
                  <a:ext cx="114300" cy="326898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99" name="Straight Connector 198"/>
                <p:cNvCxnSpPr>
                  <a:stCxn id="197" idx="2"/>
                </p:cNvCxnSpPr>
                <p:nvPr/>
              </p:nvCxnSpPr>
              <p:spPr>
                <a:xfrm>
                  <a:off x="4027170" y="5227320"/>
                  <a:ext cx="0" cy="4953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>
                  <a:stCxn id="198" idx="2"/>
                </p:cNvCxnSpPr>
                <p:nvPr/>
              </p:nvCxnSpPr>
              <p:spPr>
                <a:xfrm>
                  <a:off x="4918710" y="5227320"/>
                  <a:ext cx="0" cy="4953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>
                  <a:endCxn id="203" idx="2"/>
                </p:cNvCxnSpPr>
                <p:nvPr/>
              </p:nvCxnSpPr>
              <p:spPr>
                <a:xfrm flipV="1">
                  <a:off x="4027170" y="5718810"/>
                  <a:ext cx="255270" cy="381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endCxn id="203" idx="6"/>
                </p:cNvCxnSpPr>
                <p:nvPr/>
              </p:nvCxnSpPr>
              <p:spPr>
                <a:xfrm flipH="1" flipV="1">
                  <a:off x="4693920" y="5718810"/>
                  <a:ext cx="224791" cy="381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Oval 202"/>
                <p:cNvSpPr/>
                <p:nvPr/>
              </p:nvSpPr>
              <p:spPr>
                <a:xfrm>
                  <a:off x="4282440" y="5524500"/>
                  <a:ext cx="411480" cy="3886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4" name="Freeform 203"/>
                <p:cNvSpPr/>
                <p:nvPr/>
              </p:nvSpPr>
              <p:spPr>
                <a:xfrm>
                  <a:off x="4379595" y="5626122"/>
                  <a:ext cx="217170" cy="185376"/>
                </a:xfrm>
                <a:custGeom>
                  <a:avLst/>
                  <a:gdLst>
                    <a:gd name="connsiteX0" fmla="*/ 0 w 234315"/>
                    <a:gd name="connsiteY0" fmla="*/ 112967 h 209400"/>
                    <a:gd name="connsiteX1" fmla="*/ 57150 w 234315"/>
                    <a:gd name="connsiteY1" fmla="*/ 2477 h 209400"/>
                    <a:gd name="connsiteX2" fmla="*/ 173355 w 234315"/>
                    <a:gd name="connsiteY2" fmla="*/ 208217 h 209400"/>
                    <a:gd name="connsiteX3" fmla="*/ 234315 w 234315"/>
                    <a:gd name="connsiteY3" fmla="*/ 92012 h 209400"/>
                    <a:gd name="connsiteX4" fmla="*/ 234315 w 234315"/>
                    <a:gd name="connsiteY4" fmla="*/ 92012 h 20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315" h="209400">
                      <a:moveTo>
                        <a:pt x="0" y="112967"/>
                      </a:moveTo>
                      <a:cubicBezTo>
                        <a:pt x="14129" y="49784"/>
                        <a:pt x="28258" y="-13398"/>
                        <a:pt x="57150" y="2477"/>
                      </a:cubicBezTo>
                      <a:cubicBezTo>
                        <a:pt x="86043" y="18352"/>
                        <a:pt x="143828" y="193295"/>
                        <a:pt x="173355" y="208217"/>
                      </a:cubicBezTo>
                      <a:cubicBezTo>
                        <a:pt x="202883" y="223140"/>
                        <a:pt x="234315" y="92012"/>
                        <a:pt x="234315" y="92012"/>
                      </a:cubicBezTo>
                      <a:lnTo>
                        <a:pt x="234315" y="92012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 flipH="1">
                  <a:off x="4795520" y="1958340"/>
                  <a:ext cx="70485" cy="326898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3686175" y="5290304"/>
                  <a:ext cx="283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+</a:t>
                  </a:r>
                </a:p>
              </p:txBody>
            </p:sp>
            <p:sp>
              <p:nvSpPr>
                <p:cNvPr id="207" name="TextBox 206"/>
                <p:cNvSpPr txBox="1"/>
                <p:nvPr/>
              </p:nvSpPr>
              <p:spPr>
                <a:xfrm>
                  <a:off x="4950460" y="5197832"/>
                  <a:ext cx="243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_</a:t>
                  </a:r>
                </a:p>
              </p:txBody>
            </p:sp>
          </p:grpSp>
          <p:cxnSp>
            <p:nvCxnSpPr>
              <p:cNvPr id="182" name="Straight Arrow Connector 181"/>
              <p:cNvCxnSpPr/>
              <p:nvPr/>
            </p:nvCxnSpPr>
            <p:spPr>
              <a:xfrm flipH="1">
                <a:off x="9653746" y="253492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/>
              <p:nvPr/>
            </p:nvCxnSpPr>
            <p:spPr>
              <a:xfrm flipH="1">
                <a:off x="9653746" y="274320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 flipH="1">
                <a:off x="9653746" y="295656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/>
              <p:nvPr/>
            </p:nvCxnSpPr>
            <p:spPr>
              <a:xfrm flipH="1">
                <a:off x="9653746" y="318516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/>
              <p:nvPr/>
            </p:nvCxnSpPr>
            <p:spPr>
              <a:xfrm flipH="1">
                <a:off x="9653746" y="339852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/>
              <p:nvPr/>
            </p:nvCxnSpPr>
            <p:spPr>
              <a:xfrm flipH="1">
                <a:off x="9653746" y="361188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/>
              <p:nvPr/>
            </p:nvCxnSpPr>
            <p:spPr>
              <a:xfrm flipH="1">
                <a:off x="9653746" y="384048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/>
              <p:nvPr/>
            </p:nvCxnSpPr>
            <p:spPr>
              <a:xfrm flipH="1">
                <a:off x="9653746" y="404876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/>
              <p:cNvCxnSpPr/>
              <p:nvPr/>
            </p:nvCxnSpPr>
            <p:spPr>
              <a:xfrm flipH="1">
                <a:off x="9653746" y="426212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/>
              <p:cNvCxnSpPr/>
              <p:nvPr/>
            </p:nvCxnSpPr>
            <p:spPr>
              <a:xfrm flipH="1">
                <a:off x="9653746" y="4490720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/>
              <p:cNvCxnSpPr/>
              <p:nvPr/>
            </p:nvCxnSpPr>
            <p:spPr>
              <a:xfrm flipH="1">
                <a:off x="9653746" y="4719298"/>
                <a:ext cx="589915" cy="5080"/>
              </a:xfrm>
              <a:prstGeom prst="straightConnector1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Arc 192"/>
              <p:cNvSpPr/>
              <p:nvPr/>
            </p:nvSpPr>
            <p:spPr>
              <a:xfrm flipH="1">
                <a:off x="9653746" y="2306320"/>
                <a:ext cx="1143635" cy="167640"/>
              </a:xfrm>
              <a:prstGeom prst="arc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Arc 193"/>
              <p:cNvSpPr/>
              <p:nvPr/>
            </p:nvSpPr>
            <p:spPr>
              <a:xfrm flipH="1">
                <a:off x="9643744" y="2014220"/>
                <a:ext cx="1143635" cy="525780"/>
              </a:xfrm>
              <a:prstGeom prst="arc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Arc 194"/>
              <p:cNvSpPr/>
              <p:nvPr/>
            </p:nvSpPr>
            <p:spPr>
              <a:xfrm flipH="1" flipV="1">
                <a:off x="9676447" y="4738092"/>
                <a:ext cx="1143635" cy="167640"/>
              </a:xfrm>
              <a:prstGeom prst="arc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6" name="Arc 195"/>
              <p:cNvSpPr/>
              <p:nvPr/>
            </p:nvSpPr>
            <p:spPr>
              <a:xfrm flipH="1" flipV="1">
                <a:off x="9681685" y="4672052"/>
                <a:ext cx="1143635" cy="525780"/>
              </a:xfrm>
              <a:prstGeom prst="arc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9" name="Group 218"/>
            <p:cNvGrpSpPr/>
            <p:nvPr/>
          </p:nvGrpSpPr>
          <p:grpSpPr>
            <a:xfrm>
              <a:off x="7394279" y="2301644"/>
              <a:ext cx="1652745" cy="3954780"/>
              <a:chOff x="5918995" y="1810998"/>
              <a:chExt cx="1652745" cy="3954780"/>
            </a:xfrm>
          </p:grpSpPr>
          <p:sp>
            <p:nvSpPr>
              <p:cNvPr id="209" name="Rectangle 208"/>
              <p:cNvSpPr/>
              <p:nvPr/>
            </p:nvSpPr>
            <p:spPr>
              <a:xfrm>
                <a:off x="6322378" y="4571978"/>
                <a:ext cx="83026" cy="34544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6317140" y="2004060"/>
                <a:ext cx="83026" cy="34544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9" name="Group 178"/>
              <p:cNvGrpSpPr/>
              <p:nvPr/>
            </p:nvGrpSpPr>
            <p:grpSpPr>
              <a:xfrm>
                <a:off x="5918995" y="1810998"/>
                <a:ext cx="1652745" cy="3954780"/>
                <a:chOff x="9172575" y="1958340"/>
                <a:chExt cx="1652745" cy="3954780"/>
              </a:xfrm>
            </p:grpSpPr>
            <p:grpSp>
              <p:nvGrpSpPr>
                <p:cNvPr id="142" name="Group 141"/>
                <p:cNvGrpSpPr/>
                <p:nvPr/>
              </p:nvGrpSpPr>
              <p:grpSpPr>
                <a:xfrm>
                  <a:off x="9172575" y="1958340"/>
                  <a:ext cx="1508125" cy="3954780"/>
                  <a:chOff x="3686175" y="1958340"/>
                  <a:chExt cx="1508125" cy="3954780"/>
                </a:xfrm>
              </p:grpSpPr>
              <p:sp>
                <p:nvSpPr>
                  <p:cNvPr id="143" name="Rectangle 142"/>
                  <p:cNvSpPr/>
                  <p:nvPr/>
                </p:nvSpPr>
                <p:spPr>
                  <a:xfrm>
                    <a:off x="3970020" y="1958340"/>
                    <a:ext cx="114300" cy="326898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4" name="Rectangle 143"/>
                  <p:cNvSpPr/>
                  <p:nvPr/>
                </p:nvSpPr>
                <p:spPr>
                  <a:xfrm>
                    <a:off x="4861560" y="1958340"/>
                    <a:ext cx="114300" cy="326898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145" name="Straight Connector 144"/>
                  <p:cNvCxnSpPr>
                    <a:stCxn id="143" idx="2"/>
                  </p:cNvCxnSpPr>
                  <p:nvPr/>
                </p:nvCxnSpPr>
                <p:spPr>
                  <a:xfrm>
                    <a:off x="4027170" y="5227320"/>
                    <a:ext cx="0" cy="4953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/>
                  <p:cNvCxnSpPr>
                    <a:stCxn id="144" idx="2"/>
                  </p:cNvCxnSpPr>
                  <p:nvPr/>
                </p:nvCxnSpPr>
                <p:spPr>
                  <a:xfrm>
                    <a:off x="4918710" y="5227320"/>
                    <a:ext cx="0" cy="49530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/>
                  <p:cNvCxnSpPr>
                    <a:endCxn id="149" idx="2"/>
                  </p:cNvCxnSpPr>
                  <p:nvPr/>
                </p:nvCxnSpPr>
                <p:spPr>
                  <a:xfrm flipV="1">
                    <a:off x="4027170" y="5718810"/>
                    <a:ext cx="255270" cy="381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/>
                  <p:cNvCxnSpPr>
                    <a:endCxn id="149" idx="6"/>
                  </p:cNvCxnSpPr>
                  <p:nvPr/>
                </p:nvCxnSpPr>
                <p:spPr>
                  <a:xfrm flipH="1" flipV="1">
                    <a:off x="4693920" y="5718810"/>
                    <a:ext cx="224791" cy="381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9" name="Oval 148"/>
                  <p:cNvSpPr/>
                  <p:nvPr/>
                </p:nvSpPr>
                <p:spPr>
                  <a:xfrm>
                    <a:off x="4282440" y="5524500"/>
                    <a:ext cx="411480" cy="388620"/>
                  </a:xfrm>
                  <a:prstGeom prst="ellipse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0" name="Freeform 149"/>
                  <p:cNvSpPr/>
                  <p:nvPr/>
                </p:nvSpPr>
                <p:spPr>
                  <a:xfrm>
                    <a:off x="4379595" y="5626122"/>
                    <a:ext cx="217170" cy="185376"/>
                  </a:xfrm>
                  <a:custGeom>
                    <a:avLst/>
                    <a:gdLst>
                      <a:gd name="connsiteX0" fmla="*/ 0 w 234315"/>
                      <a:gd name="connsiteY0" fmla="*/ 112967 h 209400"/>
                      <a:gd name="connsiteX1" fmla="*/ 57150 w 234315"/>
                      <a:gd name="connsiteY1" fmla="*/ 2477 h 209400"/>
                      <a:gd name="connsiteX2" fmla="*/ 173355 w 234315"/>
                      <a:gd name="connsiteY2" fmla="*/ 208217 h 209400"/>
                      <a:gd name="connsiteX3" fmla="*/ 234315 w 234315"/>
                      <a:gd name="connsiteY3" fmla="*/ 92012 h 209400"/>
                      <a:gd name="connsiteX4" fmla="*/ 234315 w 234315"/>
                      <a:gd name="connsiteY4" fmla="*/ 92012 h 209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4315" h="209400">
                        <a:moveTo>
                          <a:pt x="0" y="112967"/>
                        </a:moveTo>
                        <a:cubicBezTo>
                          <a:pt x="14129" y="49784"/>
                          <a:pt x="28258" y="-13398"/>
                          <a:pt x="57150" y="2477"/>
                        </a:cubicBezTo>
                        <a:cubicBezTo>
                          <a:pt x="86043" y="18352"/>
                          <a:pt x="143828" y="193295"/>
                          <a:pt x="173355" y="208217"/>
                        </a:cubicBezTo>
                        <a:cubicBezTo>
                          <a:pt x="202883" y="223140"/>
                          <a:pt x="234315" y="92012"/>
                          <a:pt x="234315" y="92012"/>
                        </a:cubicBezTo>
                        <a:lnTo>
                          <a:pt x="234315" y="92012"/>
                        </a:ln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1" name="Rectangle 150"/>
                  <p:cNvSpPr/>
                  <p:nvPr/>
                </p:nvSpPr>
                <p:spPr>
                  <a:xfrm flipH="1">
                    <a:off x="4795520" y="1958340"/>
                    <a:ext cx="70485" cy="3268980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0" scaled="1"/>
                    <a:tileRect/>
                  </a:gradFill>
                  <a:ln w="12700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2" name="TextBox 151"/>
                  <p:cNvSpPr txBox="1"/>
                  <p:nvPr/>
                </p:nvSpPr>
                <p:spPr>
                  <a:xfrm>
                    <a:off x="3686175" y="5290304"/>
                    <a:ext cx="28384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+</a:t>
                    </a:r>
                  </a:p>
                </p:txBody>
              </p:sp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4950460" y="5197832"/>
                    <a:ext cx="24384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/>
                      <a:t>_</a:t>
                    </a:r>
                  </a:p>
                </p:txBody>
              </p:sp>
            </p:grpSp>
            <p:cxnSp>
              <p:nvCxnSpPr>
                <p:cNvPr id="156" name="Straight Arrow Connector 155"/>
                <p:cNvCxnSpPr/>
                <p:nvPr/>
              </p:nvCxnSpPr>
              <p:spPr>
                <a:xfrm flipH="1">
                  <a:off x="9653746" y="2534920"/>
                  <a:ext cx="589915" cy="508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Arrow Connector 156"/>
                <p:cNvCxnSpPr/>
                <p:nvPr/>
              </p:nvCxnSpPr>
              <p:spPr>
                <a:xfrm flipH="1">
                  <a:off x="9653746" y="2743200"/>
                  <a:ext cx="589915" cy="508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Arrow Connector 157"/>
                <p:cNvCxnSpPr/>
                <p:nvPr/>
              </p:nvCxnSpPr>
              <p:spPr>
                <a:xfrm flipH="1">
                  <a:off x="9653746" y="2956560"/>
                  <a:ext cx="589915" cy="508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Arrow Connector 158"/>
                <p:cNvCxnSpPr/>
                <p:nvPr/>
              </p:nvCxnSpPr>
              <p:spPr>
                <a:xfrm flipH="1">
                  <a:off x="9653746" y="3185160"/>
                  <a:ext cx="589915" cy="508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Arrow Connector 159"/>
                <p:cNvCxnSpPr/>
                <p:nvPr/>
              </p:nvCxnSpPr>
              <p:spPr>
                <a:xfrm flipH="1">
                  <a:off x="9653746" y="3398520"/>
                  <a:ext cx="589915" cy="508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Arrow Connector 160"/>
                <p:cNvCxnSpPr/>
                <p:nvPr/>
              </p:nvCxnSpPr>
              <p:spPr>
                <a:xfrm flipH="1">
                  <a:off x="9653746" y="3611880"/>
                  <a:ext cx="589915" cy="508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/>
                <p:cNvCxnSpPr/>
                <p:nvPr/>
              </p:nvCxnSpPr>
              <p:spPr>
                <a:xfrm flipH="1">
                  <a:off x="9653746" y="3840480"/>
                  <a:ext cx="589915" cy="508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/>
                <p:cNvCxnSpPr/>
                <p:nvPr/>
              </p:nvCxnSpPr>
              <p:spPr>
                <a:xfrm flipH="1">
                  <a:off x="9653746" y="4048760"/>
                  <a:ext cx="589915" cy="508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Arrow Connector 163"/>
                <p:cNvCxnSpPr/>
                <p:nvPr/>
              </p:nvCxnSpPr>
              <p:spPr>
                <a:xfrm flipH="1">
                  <a:off x="9653746" y="4262120"/>
                  <a:ext cx="589915" cy="508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Arrow Connector 164"/>
                <p:cNvCxnSpPr/>
                <p:nvPr/>
              </p:nvCxnSpPr>
              <p:spPr>
                <a:xfrm flipH="1">
                  <a:off x="9653746" y="4490720"/>
                  <a:ext cx="589915" cy="508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flipH="1">
                  <a:off x="9653746" y="4719298"/>
                  <a:ext cx="589915" cy="5080"/>
                </a:xfrm>
                <a:prstGeom prst="straightConnector1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Arc 173"/>
                <p:cNvSpPr/>
                <p:nvPr/>
              </p:nvSpPr>
              <p:spPr>
                <a:xfrm flipH="1">
                  <a:off x="9653746" y="2306320"/>
                  <a:ext cx="1143635" cy="167640"/>
                </a:xfrm>
                <a:prstGeom prst="arc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5" name="Arc 174"/>
                <p:cNvSpPr/>
                <p:nvPr/>
              </p:nvSpPr>
              <p:spPr>
                <a:xfrm flipH="1">
                  <a:off x="9643744" y="2014220"/>
                  <a:ext cx="1143635" cy="525780"/>
                </a:xfrm>
                <a:prstGeom prst="arc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6" name="Arc 175"/>
                <p:cNvSpPr/>
                <p:nvPr/>
              </p:nvSpPr>
              <p:spPr>
                <a:xfrm flipH="1" flipV="1">
                  <a:off x="9676447" y="4738092"/>
                  <a:ext cx="1143635" cy="167640"/>
                </a:xfrm>
                <a:prstGeom prst="arc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7" name="Arc 176"/>
                <p:cNvSpPr/>
                <p:nvPr/>
              </p:nvSpPr>
              <p:spPr>
                <a:xfrm flipH="1" flipV="1">
                  <a:off x="9681685" y="4672052"/>
                  <a:ext cx="1143635" cy="525780"/>
                </a:xfrm>
                <a:prstGeom prst="arc">
                  <a:avLst/>
                </a:prstGeom>
                <a:ln w="12700">
                  <a:solidFill>
                    <a:srgbClr val="C00000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211" name="Straight Arrow Connector 210"/>
              <p:cNvCxnSpPr/>
              <p:nvPr/>
            </p:nvCxnSpPr>
            <p:spPr>
              <a:xfrm flipV="1">
                <a:off x="6400166" y="2098018"/>
                <a:ext cx="429419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/>
              <p:cNvCxnSpPr/>
              <p:nvPr/>
            </p:nvCxnSpPr>
            <p:spPr>
              <a:xfrm>
                <a:off x="6384926" y="2268220"/>
                <a:ext cx="44465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 flipV="1">
                <a:off x="6400165" y="4654228"/>
                <a:ext cx="429419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/>
              <p:cNvCxnSpPr/>
              <p:nvPr/>
            </p:nvCxnSpPr>
            <p:spPr>
              <a:xfrm>
                <a:off x="6384925" y="4824430"/>
                <a:ext cx="444659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9803687" y="2301644"/>
              <a:ext cx="1652745" cy="3954780"/>
              <a:chOff x="9803687" y="2301644"/>
              <a:chExt cx="1652745" cy="3954780"/>
            </a:xfrm>
          </p:grpSpPr>
          <p:sp>
            <p:nvSpPr>
              <p:cNvPr id="221" name="Rectangle 220"/>
              <p:cNvSpPr/>
              <p:nvPr/>
            </p:nvSpPr>
            <p:spPr>
              <a:xfrm>
                <a:off x="10207070" y="3936134"/>
                <a:ext cx="77788" cy="1471930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10201832" y="2494706"/>
                <a:ext cx="83025" cy="1441428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>
                      <a:tint val="66000"/>
                      <a:satMod val="160000"/>
                    </a:srgbClr>
                  </a:gs>
                  <a:gs pos="50000">
                    <a:srgbClr val="00B0F0">
                      <a:tint val="44500"/>
                      <a:satMod val="160000"/>
                    </a:srgbClr>
                  </a:gs>
                  <a:gs pos="100000">
                    <a:srgbClr val="00B0F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27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8" name="Group 227"/>
              <p:cNvGrpSpPr/>
              <p:nvPr/>
            </p:nvGrpSpPr>
            <p:grpSpPr>
              <a:xfrm>
                <a:off x="9803687" y="2301644"/>
                <a:ext cx="1508125" cy="3954780"/>
                <a:chOff x="3686175" y="1958340"/>
                <a:chExt cx="1508125" cy="3954780"/>
              </a:xfrm>
            </p:grpSpPr>
            <p:sp>
              <p:nvSpPr>
                <p:cNvPr id="244" name="Rectangle 243"/>
                <p:cNvSpPr/>
                <p:nvPr/>
              </p:nvSpPr>
              <p:spPr>
                <a:xfrm>
                  <a:off x="3970020" y="1958340"/>
                  <a:ext cx="114300" cy="326898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4861560" y="1958340"/>
                  <a:ext cx="114300" cy="326898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46" name="Straight Connector 245"/>
                <p:cNvCxnSpPr>
                  <a:stCxn id="244" idx="2"/>
                </p:cNvCxnSpPr>
                <p:nvPr/>
              </p:nvCxnSpPr>
              <p:spPr>
                <a:xfrm>
                  <a:off x="4027170" y="5227320"/>
                  <a:ext cx="0" cy="4953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>
                  <a:stCxn id="245" idx="2"/>
                </p:cNvCxnSpPr>
                <p:nvPr/>
              </p:nvCxnSpPr>
              <p:spPr>
                <a:xfrm>
                  <a:off x="4918710" y="5227320"/>
                  <a:ext cx="0" cy="4953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/>
                <p:cNvCxnSpPr>
                  <a:endCxn id="250" idx="2"/>
                </p:cNvCxnSpPr>
                <p:nvPr/>
              </p:nvCxnSpPr>
              <p:spPr>
                <a:xfrm flipV="1">
                  <a:off x="4027170" y="5718810"/>
                  <a:ext cx="255270" cy="381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>
                  <a:endCxn id="250" idx="6"/>
                </p:cNvCxnSpPr>
                <p:nvPr/>
              </p:nvCxnSpPr>
              <p:spPr>
                <a:xfrm flipH="1" flipV="1">
                  <a:off x="4693920" y="5718810"/>
                  <a:ext cx="224791" cy="381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0" name="Oval 249"/>
                <p:cNvSpPr/>
                <p:nvPr/>
              </p:nvSpPr>
              <p:spPr>
                <a:xfrm>
                  <a:off x="4282440" y="5524500"/>
                  <a:ext cx="411480" cy="388620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Freeform 250"/>
                <p:cNvSpPr/>
                <p:nvPr/>
              </p:nvSpPr>
              <p:spPr>
                <a:xfrm>
                  <a:off x="4379595" y="5626122"/>
                  <a:ext cx="217170" cy="185376"/>
                </a:xfrm>
                <a:custGeom>
                  <a:avLst/>
                  <a:gdLst>
                    <a:gd name="connsiteX0" fmla="*/ 0 w 234315"/>
                    <a:gd name="connsiteY0" fmla="*/ 112967 h 209400"/>
                    <a:gd name="connsiteX1" fmla="*/ 57150 w 234315"/>
                    <a:gd name="connsiteY1" fmla="*/ 2477 h 209400"/>
                    <a:gd name="connsiteX2" fmla="*/ 173355 w 234315"/>
                    <a:gd name="connsiteY2" fmla="*/ 208217 h 209400"/>
                    <a:gd name="connsiteX3" fmla="*/ 234315 w 234315"/>
                    <a:gd name="connsiteY3" fmla="*/ 92012 h 209400"/>
                    <a:gd name="connsiteX4" fmla="*/ 234315 w 234315"/>
                    <a:gd name="connsiteY4" fmla="*/ 92012 h 20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4315" h="209400">
                      <a:moveTo>
                        <a:pt x="0" y="112967"/>
                      </a:moveTo>
                      <a:cubicBezTo>
                        <a:pt x="14129" y="49784"/>
                        <a:pt x="28258" y="-13398"/>
                        <a:pt x="57150" y="2477"/>
                      </a:cubicBezTo>
                      <a:cubicBezTo>
                        <a:pt x="86043" y="18352"/>
                        <a:pt x="143828" y="193295"/>
                        <a:pt x="173355" y="208217"/>
                      </a:cubicBezTo>
                      <a:cubicBezTo>
                        <a:pt x="202883" y="223140"/>
                        <a:pt x="234315" y="92012"/>
                        <a:pt x="234315" y="92012"/>
                      </a:cubicBezTo>
                      <a:lnTo>
                        <a:pt x="234315" y="92012"/>
                      </a:lnTo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 flipH="1">
                  <a:off x="4795520" y="1958340"/>
                  <a:ext cx="70485" cy="326898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>
                  <a:off x="3686175" y="5290304"/>
                  <a:ext cx="283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+</a:t>
                  </a:r>
                </a:p>
              </p:txBody>
            </p:sp>
            <p:sp>
              <p:nvSpPr>
                <p:cNvPr id="254" name="TextBox 253"/>
                <p:cNvSpPr txBox="1"/>
                <p:nvPr/>
              </p:nvSpPr>
              <p:spPr>
                <a:xfrm>
                  <a:off x="4950460" y="5197832"/>
                  <a:ext cx="2438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_</a:t>
                  </a:r>
                </a:p>
              </p:txBody>
            </p:sp>
          </p:grpSp>
          <p:sp>
            <p:nvSpPr>
              <p:cNvPr id="240" name="Arc 239"/>
              <p:cNvSpPr/>
              <p:nvPr/>
            </p:nvSpPr>
            <p:spPr>
              <a:xfrm flipH="1">
                <a:off x="10305705" y="3765932"/>
                <a:ext cx="1143635" cy="167640"/>
              </a:xfrm>
              <a:prstGeom prst="arc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Arc 240"/>
              <p:cNvSpPr/>
              <p:nvPr/>
            </p:nvSpPr>
            <p:spPr>
              <a:xfrm flipH="1">
                <a:off x="10274855" y="2357524"/>
                <a:ext cx="1143635" cy="1737338"/>
              </a:xfrm>
              <a:prstGeom prst="arc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Arc 241"/>
              <p:cNvSpPr/>
              <p:nvPr/>
            </p:nvSpPr>
            <p:spPr>
              <a:xfrm flipH="1" flipV="1">
                <a:off x="10312797" y="3873038"/>
                <a:ext cx="1143635" cy="167640"/>
              </a:xfrm>
              <a:prstGeom prst="arc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3" name="Arc 242"/>
              <p:cNvSpPr/>
              <p:nvPr/>
            </p:nvSpPr>
            <p:spPr>
              <a:xfrm flipH="1" flipV="1">
                <a:off x="10312796" y="3722571"/>
                <a:ext cx="1143635" cy="1818565"/>
              </a:xfrm>
              <a:prstGeom prst="arc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4" name="Straight Arrow Connector 223"/>
              <p:cNvCxnSpPr/>
              <p:nvPr/>
            </p:nvCxnSpPr>
            <p:spPr>
              <a:xfrm flipV="1">
                <a:off x="10284858" y="2588664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>
                <a:off x="10269618" y="2758866"/>
                <a:ext cx="567715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/>
              <p:cNvCxnSpPr/>
              <p:nvPr/>
            </p:nvCxnSpPr>
            <p:spPr>
              <a:xfrm>
                <a:off x="10326901" y="4073810"/>
                <a:ext cx="535364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Arrow Connector 257"/>
              <p:cNvCxnSpPr/>
              <p:nvPr/>
            </p:nvCxnSpPr>
            <p:spPr>
              <a:xfrm flipV="1">
                <a:off x="10294198" y="2921382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/>
              <p:cNvCxnSpPr/>
              <p:nvPr/>
            </p:nvCxnSpPr>
            <p:spPr>
              <a:xfrm>
                <a:off x="10278958" y="3091584"/>
                <a:ext cx="567715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/>
              <p:cNvCxnSpPr/>
              <p:nvPr/>
            </p:nvCxnSpPr>
            <p:spPr>
              <a:xfrm flipV="1">
                <a:off x="10290448" y="3228552"/>
                <a:ext cx="556225" cy="8901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Arrow Connector 260"/>
              <p:cNvCxnSpPr/>
              <p:nvPr/>
            </p:nvCxnSpPr>
            <p:spPr>
              <a:xfrm>
                <a:off x="10275208" y="3389853"/>
                <a:ext cx="567715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Arrow Connector 261"/>
              <p:cNvCxnSpPr/>
              <p:nvPr/>
            </p:nvCxnSpPr>
            <p:spPr>
              <a:xfrm flipV="1">
                <a:off x="10299788" y="3552369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/>
              <p:cNvCxnSpPr/>
              <p:nvPr/>
            </p:nvCxnSpPr>
            <p:spPr>
              <a:xfrm>
                <a:off x="10284548" y="3722571"/>
                <a:ext cx="567715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/>
              <p:cNvCxnSpPr/>
              <p:nvPr/>
            </p:nvCxnSpPr>
            <p:spPr>
              <a:xfrm flipV="1">
                <a:off x="10317561" y="3889144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/>
              <p:cNvCxnSpPr/>
              <p:nvPr/>
            </p:nvCxnSpPr>
            <p:spPr>
              <a:xfrm flipV="1">
                <a:off x="10326901" y="4221862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>
                <a:off x="10326901" y="4397485"/>
                <a:ext cx="567715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10311605" y="4564762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>
                <a:off x="10296365" y="4734964"/>
                <a:ext cx="567715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V="1">
                <a:off x="10320945" y="4897480"/>
                <a:ext cx="552475" cy="17802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>
                <a:off x="10311605" y="5084884"/>
                <a:ext cx="567715" cy="0"/>
              </a:xfrm>
              <a:prstGeom prst="straightConnector1">
                <a:avLst/>
              </a:prstGeom>
              <a:ln w="19050">
                <a:solidFill>
                  <a:srgbClr val="00B0F0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Arc 274"/>
              <p:cNvSpPr/>
              <p:nvPr/>
            </p:nvSpPr>
            <p:spPr>
              <a:xfrm flipH="1" flipV="1">
                <a:off x="10312796" y="3216022"/>
                <a:ext cx="1143635" cy="1818565"/>
              </a:xfrm>
              <a:prstGeom prst="arc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Arc 275"/>
              <p:cNvSpPr/>
              <p:nvPr/>
            </p:nvSpPr>
            <p:spPr>
              <a:xfrm flipH="1">
                <a:off x="10290448" y="2728342"/>
                <a:ext cx="1143635" cy="1818565"/>
              </a:xfrm>
              <a:prstGeom prst="arc">
                <a:avLst/>
              </a:prstGeom>
              <a:ln w="12700">
                <a:solidFill>
                  <a:srgbClr val="C0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4" name="Group 283"/>
            <p:cNvGrpSpPr/>
            <p:nvPr/>
          </p:nvGrpSpPr>
          <p:grpSpPr>
            <a:xfrm>
              <a:off x="4984871" y="3704478"/>
              <a:ext cx="6826129" cy="439698"/>
              <a:chOff x="4984871" y="3704478"/>
              <a:chExt cx="6826129" cy="439698"/>
            </a:xfrm>
          </p:grpSpPr>
          <p:cxnSp>
            <p:nvCxnSpPr>
              <p:cNvPr id="280" name="Straight Connector 279"/>
              <p:cNvCxnSpPr/>
              <p:nvPr/>
            </p:nvCxnSpPr>
            <p:spPr>
              <a:xfrm flipV="1">
                <a:off x="4984871" y="3933572"/>
                <a:ext cx="6597529" cy="2161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Dot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3" name="Group 282"/>
              <p:cNvGrpSpPr/>
              <p:nvPr/>
            </p:nvGrpSpPr>
            <p:grpSpPr>
              <a:xfrm>
                <a:off x="11529060" y="3704478"/>
                <a:ext cx="281940" cy="439698"/>
                <a:chOff x="9593580" y="1341120"/>
                <a:chExt cx="281940" cy="439698"/>
              </a:xfrm>
            </p:grpSpPr>
            <p:sp>
              <p:nvSpPr>
                <p:cNvPr id="281" name="TextBox 280"/>
                <p:cNvSpPr txBox="1"/>
                <p:nvPr/>
              </p:nvSpPr>
              <p:spPr>
                <a:xfrm>
                  <a:off x="9593580" y="1341120"/>
                  <a:ext cx="2819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  <p:sp>
              <p:nvSpPr>
                <p:cNvPr id="282" name="TextBox 281"/>
                <p:cNvSpPr txBox="1"/>
                <p:nvPr/>
              </p:nvSpPr>
              <p:spPr>
                <a:xfrm>
                  <a:off x="9716149" y="1411486"/>
                  <a:ext cx="1136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L</a:t>
                  </a:r>
                </a:p>
              </p:txBody>
            </p:sp>
          </p:grpSp>
        </p:grpSp>
        <p:cxnSp>
          <p:nvCxnSpPr>
            <p:cNvPr id="290" name="Straight Arrow Connector 289"/>
            <p:cNvCxnSpPr/>
            <p:nvPr/>
          </p:nvCxnSpPr>
          <p:spPr>
            <a:xfrm flipH="1" flipV="1">
              <a:off x="6599675" y="2301644"/>
              <a:ext cx="10002" cy="1634490"/>
            </a:xfrm>
            <a:prstGeom prst="straightConnector1">
              <a:avLst/>
            </a:prstGeom>
            <a:ln w="19050">
              <a:solidFill>
                <a:srgbClr val="43CD23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TextBox 292"/>
            <p:cNvSpPr txBox="1"/>
            <p:nvPr/>
          </p:nvSpPr>
          <p:spPr>
            <a:xfrm>
              <a:off x="6541256" y="2911244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</a:p>
          </p:txBody>
        </p:sp>
      </p:grpSp>
      <p:sp>
        <p:nvSpPr>
          <p:cNvPr id="294" name="TextBox 293"/>
          <p:cNvSpPr txBox="1"/>
          <p:nvPr/>
        </p:nvSpPr>
        <p:spPr>
          <a:xfrm>
            <a:off x="5603744" y="2014187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7156751" y="1271328"/>
            <a:ext cx="186681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Anode plasma formation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9401059" y="1286164"/>
            <a:ext cx="2033024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Strong pinching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and ion current</a:t>
            </a:r>
          </a:p>
        </p:txBody>
      </p:sp>
    </p:spTree>
    <p:extLst>
      <p:ext uri="{BB962C8B-B14F-4D97-AF65-F5344CB8AC3E}">
        <p14:creationId xmlns:p14="http://schemas.microsoft.com/office/powerpoint/2010/main" val="29104528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RL PP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RL PPD">
      <a:majorFont>
        <a:latin typeface="Tahom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ahoma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accent5">
            <a:lumMod val="20000"/>
            <a:lumOff val="80000"/>
          </a:schemeClr>
        </a:solidFill>
      </a:spPr>
      <a:bodyPr wrap="none" rtlCol="0">
        <a:spAutoFit/>
      </a:bodyPr>
      <a:lstStyle>
        <a:defPPr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6700 Vugraf template 2015" id="{25A76590-5DC8-2C40-BD6B-4865211655A9}" vid="{9EBB2994-E097-C842-8B61-D22D7031799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6700-template</Template>
  <TotalTime>19969</TotalTime>
  <Words>3521</Words>
  <Application>Microsoft Macintosh PowerPoint</Application>
  <PresentationFormat>Widescreen</PresentationFormat>
  <Paragraphs>586</Paragraphs>
  <Slides>57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ＭＳ Ｐゴシック</vt:lpstr>
      <vt:lpstr>Aileron SemiBold</vt:lpstr>
      <vt:lpstr>Arial</vt:lpstr>
      <vt:lpstr>Calibri</vt:lpstr>
      <vt:lpstr>Cambria Math</vt:lpstr>
      <vt:lpstr>Symbol</vt:lpstr>
      <vt:lpstr>Tahoma</vt:lpstr>
      <vt:lpstr>Univers</vt:lpstr>
      <vt:lpstr>Custom Design</vt:lpstr>
      <vt:lpstr>NRL PPD</vt:lpstr>
      <vt:lpstr>Document</vt:lpstr>
      <vt:lpstr>Image</vt:lpstr>
      <vt:lpstr>Ion Beam Tutorial  Presented to:  AFIT NENG 612 Aug 20, 2019</vt:lpstr>
      <vt:lpstr>This talk summarizes our use of MV-level ion (proton) beams as surrogates for soft x-rays in materials testing</vt:lpstr>
      <vt:lpstr>Why are ion beams useful soft-x-ray surrogates?</vt:lpstr>
      <vt:lpstr>1- to 5-MeV intense ion beams provide a validated simulation of cold x-ray effects requiring large fluence-area products</vt:lpstr>
      <vt:lpstr>Time-varying voltage averages Bragg peaks into an almost rectangular profile</vt:lpstr>
      <vt:lpstr>PowerPoint Presentation</vt:lpstr>
      <vt:lpstr>Large stand-off distance permits separation of test and debris impulses with ion beams</vt:lpstr>
      <vt:lpstr>Ion beam diodes</vt:lpstr>
      <vt:lpstr>Stages of operation in a pinched-beam diode</vt:lpstr>
      <vt:lpstr> </vt:lpstr>
      <vt:lpstr>The “backless” diode (Stephanakis, c. 1990) gave a dramatic reduction in debris with a slight increase in ion efficiency</vt:lpstr>
      <vt:lpstr>A thin foil separates diode vacuum from transport chamber, and facilitates ion-current measurement</vt:lpstr>
      <vt:lpstr>General arrangement for ion-beam testing then and now</vt:lpstr>
      <vt:lpstr>A wide array of beam diagnostics are applied to ion-beam NWES experiments</vt:lpstr>
      <vt:lpstr>Work in the last century</vt:lpstr>
      <vt:lpstr>Ion-beam chronology as of 1997</vt:lpstr>
      <vt:lpstr>User-driven Gamble II ion-simulation tests led to the  DTRA ion-validation initiative</vt:lpstr>
      <vt:lpstr>Excellent ion-AGT/UGT correlations have been obtained with  Mineral Quarry material response</vt:lpstr>
      <vt:lpstr>PowerPoint Presentation</vt:lpstr>
      <vt:lpstr>The DTRA Validation Study showed that Gamble II provided a user-friendly and versatile ion-testing environment</vt:lpstr>
      <vt:lpstr>Results from all four test series confirmed the utility of ion-beam NWES</vt:lpstr>
      <vt:lpstr>Ion-beam impulse data were obtained.  These data agreed with APTEK calculations</vt:lpstr>
      <vt:lpstr>Multi-layered optics were exposed to crudely- tailored ion beams during JAYCOR multi-layer optics tests</vt:lpstr>
      <vt:lpstr>Ion-beam step-wedge data confirms dose profiles derived from electrical data</vt:lpstr>
      <vt:lpstr>The DTRA Validation Study verified that ions can replace cold x-rays for many effects tests</vt:lpstr>
      <vt:lpstr>PowerPoint Presentation</vt:lpstr>
      <vt:lpstr>Recent work</vt:lpstr>
      <vt:lpstr>PowerPoint Presentation</vt:lpstr>
      <vt:lpstr>Impedance tuning can produce desirable deposition profile</vt:lpstr>
      <vt:lpstr>We have had a small but steady effort over the last 8 years</vt:lpstr>
      <vt:lpstr>Fluences up to 115 cal/cm2 are measured</vt:lpstr>
      <vt:lpstr>Validated ion-current model allows ion current determination in absence of direct measurement</vt:lpstr>
      <vt:lpstr>PowerPoint Presentation</vt:lpstr>
      <vt:lpstr>Graphite ablation seen at ~12 cal/cm2</vt:lpstr>
      <vt:lpstr>Rutherford-scattering time-of-flight measurement verifies end-point voltage</vt:lpstr>
      <vt:lpstr>Spotty anode emission</vt:lpstr>
      <vt:lpstr>Radiachromic film depth-dose stack diagnoses spectrum</vt:lpstr>
      <vt:lpstr>Depth-dose stack measurement consistent with calculation, but suggests slightly flatter profile</vt:lpstr>
      <vt:lpstr>Calibration using SNL Pelletron showed saturation effects</vt:lpstr>
      <vt:lpstr>Nathan Moore (SNL) has performed an extensive comparison of x-ray- and ion-induced impulse</vt:lpstr>
      <vt:lpstr>Ion beams have evaluated diagnostics and materials</vt:lpstr>
      <vt:lpstr>PowerPoint Presentation</vt:lpstr>
      <vt:lpstr>Risk mitigation for XSTENS</vt:lpstr>
      <vt:lpstr>To date we have explored small changes </vt:lpstr>
      <vt:lpstr>Operation without Kimfol produces wider fluence profile</vt:lpstr>
      <vt:lpstr>This arrangement was used successfully in a run with AWE in 2017</vt:lpstr>
      <vt:lpstr>Without Kimfol, snout concentrates beam The physics of this is not understood</vt:lpstr>
      <vt:lpstr>Operation without Kimfol allows imaging of the anode for the first time</vt:lpstr>
      <vt:lpstr>Risk-mitigation roadmap: Improving beam quality (uniformity and reproducibility) takes precedence over other (probably necessary) tasks </vt:lpstr>
      <vt:lpstr>Risk-mitigation roadmap: 3 approaches to improving beam quality </vt:lpstr>
      <vt:lpstr>With so many other technologies, what is the role of ion-beam testing?</vt:lpstr>
      <vt:lpstr>No existing testing technology fulfills all requirements</vt:lpstr>
      <vt:lpstr>Estimates of availability for coupon-sized targets</vt:lpstr>
      <vt:lpstr>Ion-beam testing affords risk reduction for mid-size (~10-cm-diam), shaped targets</vt:lpstr>
      <vt:lpstr>PowerPoint Presentation</vt:lpstr>
      <vt:lpstr>Intense ion beams continue to have a role in materials-response studies</vt:lpstr>
      <vt:lpstr>Intense ion beams are best viewed as a useful complement to DLI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logo and presentation template for the  NRL Plasma Physics Division</dc:title>
  <dc:subject/>
  <dc:creator>Bruce V. Weber</dc:creator>
  <cp:keywords/>
  <dc:description/>
  <cp:lastModifiedBy>Paul Adamson</cp:lastModifiedBy>
  <cp:revision>404</cp:revision>
  <cp:lastPrinted>2015-08-04T16:27:24Z</cp:lastPrinted>
  <dcterms:created xsi:type="dcterms:W3CDTF">2015-08-03T14:26:07Z</dcterms:created>
  <dcterms:modified xsi:type="dcterms:W3CDTF">2019-08-20T11:57:49Z</dcterms:modified>
  <cp:category/>
</cp:coreProperties>
</file>